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283" r:id="rId4"/>
    <p:sldId id="260" r:id="rId5"/>
    <p:sldId id="288" r:id="rId6"/>
    <p:sldId id="286" r:id="rId7"/>
    <p:sldId id="291" r:id="rId8"/>
    <p:sldId id="263" r:id="rId9"/>
    <p:sldId id="284" r:id="rId10"/>
    <p:sldId id="285" r:id="rId11"/>
    <p:sldId id="326" r:id="rId12"/>
    <p:sldId id="296" r:id="rId13"/>
    <p:sldId id="297" r:id="rId14"/>
    <p:sldId id="323" r:id="rId15"/>
    <p:sldId id="271" r:id="rId16"/>
    <p:sldId id="333" r:id="rId17"/>
    <p:sldId id="327" r:id="rId18"/>
    <p:sldId id="328" r:id="rId19"/>
    <p:sldId id="342" r:id="rId20"/>
    <p:sldId id="329" r:id="rId21"/>
    <p:sldId id="307" r:id="rId22"/>
    <p:sldId id="324" r:id="rId23"/>
    <p:sldId id="265" r:id="rId24"/>
    <p:sldId id="330" r:id="rId25"/>
    <p:sldId id="272" r:id="rId26"/>
    <p:sldId id="273" r:id="rId27"/>
    <p:sldId id="274" r:id="rId28"/>
    <p:sldId id="278" r:id="rId29"/>
    <p:sldId id="331" r:id="rId30"/>
    <p:sldId id="332" r:id="rId31"/>
    <p:sldId id="336" r:id="rId32"/>
    <p:sldId id="338" r:id="rId33"/>
    <p:sldId id="341" r:id="rId34"/>
    <p:sldId id="339" r:id="rId35"/>
    <p:sldId id="280" r:id="rId36"/>
    <p:sldId id="343" r:id="rId37"/>
    <p:sldId id="282" r:id="rId38"/>
    <p:sldId id="281" r:id="rId39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06" autoAdjust="0"/>
  </p:normalViewPr>
  <p:slideViewPr>
    <p:cSldViewPr snapToGrid="0" snapToObjects="1">
      <p:cViewPr varScale="1">
        <p:scale>
          <a:sx n="114" d="100"/>
          <a:sy n="114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156" y="-9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A\Clients\SDI\Metrics%20and%20Reporting%20course\MetricsEvents\ShortCircleLondon20140401\Worksheets%20for%20metrics%20event%20v4a%20AFTER%20formatting%20thoughtfull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A\Clients\SDI\Metrics%20and%20Reporting%20course\MetricsEvents\ShortCircleLondon20140401\Worksheets%20for%20metrics%20event%20v4a%20AFTER%20formatting%20thoughtfull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A\Clients\SDI\Metrics%20and%20Reporting%20course\MetricsEvents\ShortCircleLondon20140401\Worksheets%20for%20metrics%20event%20v4a%20AFTER%20formatting%20thoughtful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Customer satisfaction survey July 2016</a:t>
            </a:r>
          </a:p>
          <a:p>
            <a:pPr>
              <a:defRPr/>
            </a:pPr>
            <a:r>
              <a:rPr lang="en-GB" dirty="0"/>
              <a:t>1000 surveys sent, 429 received (target 80% return)</a:t>
            </a:r>
          </a:p>
          <a:p>
            <a:pPr>
              <a:defRPr/>
            </a:pP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'Customer Satisfaction example'!$B$2</c:f>
              <c:strCache>
                <c:ptCount val="1"/>
                <c:pt idx="0">
                  <c:v>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example'!$B$3:$B$7</c:f>
              <c:numCache>
                <c:formatCode>General</c:formatCode>
                <c:ptCount val="5"/>
                <c:pt idx="0">
                  <c:v>93</c:v>
                </c:pt>
                <c:pt idx="1">
                  <c:v>222</c:v>
                </c:pt>
                <c:pt idx="2">
                  <c:v>106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A-475D-8C7F-6245FC268418}"/>
            </c:ext>
          </c:extLst>
        </c:ser>
        <c:ser>
          <c:idx val="1"/>
          <c:order val="1"/>
          <c:tx>
            <c:strRef>
              <c:f>'Customer Satisfaction example'!$C$13</c:f>
              <c:strCache>
                <c:ptCount val="1"/>
                <c:pt idx="0">
                  <c:v>quite 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example'!$C$3:$C$7</c:f>
              <c:numCache>
                <c:formatCode>General</c:formatCode>
                <c:ptCount val="5"/>
                <c:pt idx="0">
                  <c:v>100</c:v>
                </c:pt>
                <c:pt idx="1">
                  <c:v>109</c:v>
                </c:pt>
                <c:pt idx="2">
                  <c:v>232</c:v>
                </c:pt>
                <c:pt idx="3">
                  <c:v>29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A-475D-8C7F-6245FC268418}"/>
            </c:ext>
          </c:extLst>
        </c:ser>
        <c:ser>
          <c:idx val="2"/>
          <c:order val="2"/>
          <c:tx>
            <c:strRef>
              <c:f>'Customer Satisfaction example'!$D$13</c:f>
              <c:strCache>
                <c:ptCount val="1"/>
                <c:pt idx="0">
                  <c:v>avg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example'!$D$3:$D$7</c:f>
              <c:numCache>
                <c:formatCode>General</c:formatCode>
                <c:ptCount val="5"/>
                <c:pt idx="0">
                  <c:v>235</c:v>
                </c:pt>
                <c:pt idx="1">
                  <c:v>87</c:v>
                </c:pt>
                <c:pt idx="2">
                  <c:v>88</c:v>
                </c:pt>
                <c:pt idx="3">
                  <c:v>167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A-475D-8C7F-6245FC268418}"/>
            </c:ext>
          </c:extLst>
        </c:ser>
        <c:ser>
          <c:idx val="3"/>
          <c:order val="3"/>
          <c:tx>
            <c:strRef>
              <c:f>'Customer Satisfaction example'!$E$13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example'!$E$3:$E$7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2</c:v>
                </c:pt>
                <c:pt idx="3">
                  <c:v>133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8A-475D-8C7F-6245FC268418}"/>
            </c:ext>
          </c:extLst>
        </c:ser>
        <c:ser>
          <c:idx val="4"/>
          <c:order val="4"/>
          <c:tx>
            <c:strRef>
              <c:f>'Customer Satisfaction example'!$F$13</c:f>
              <c:strCache>
                <c:ptCount val="1"/>
                <c:pt idx="0">
                  <c:v>excellent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example'!$F$3:$F$7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85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A-475D-8C7F-6245FC26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980288"/>
        <c:axId val="85982208"/>
      </c:barChart>
      <c:catAx>
        <c:axId val="85980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Questions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600" baseline="0"/>
            </a:pPr>
            <a:endParaRPr lang="en-US"/>
          </a:p>
        </c:txPr>
        <c:crossAx val="85982208"/>
        <c:crosses val="autoZero"/>
        <c:auto val="1"/>
        <c:lblAlgn val="ctr"/>
        <c:lblOffset val="100"/>
        <c:noMultiLvlLbl val="0"/>
      </c:catAx>
      <c:valAx>
        <c:axId val="859822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Response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5980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Customer satisfaction survey July 2016</a:t>
            </a:r>
          </a:p>
          <a:p>
            <a:pPr>
              <a:defRPr/>
            </a:pPr>
            <a:r>
              <a:rPr lang="en-GB" dirty="0"/>
              <a:t>1000 surveys sent, 429 received (target 80% return)</a:t>
            </a:r>
          </a:p>
          <a:p>
            <a:pPr>
              <a:defRPr/>
            </a:pPr>
            <a:endParaRPr lang="en-GB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'Customer Satisfaction example'!$B$2</c:f>
              <c:strCache>
                <c:ptCount val="1"/>
                <c:pt idx="0">
                  <c:v>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example'!$B$3:$B$7</c:f>
              <c:numCache>
                <c:formatCode>General</c:formatCode>
                <c:ptCount val="5"/>
                <c:pt idx="0">
                  <c:v>93</c:v>
                </c:pt>
                <c:pt idx="1">
                  <c:v>222</c:v>
                </c:pt>
                <c:pt idx="2">
                  <c:v>106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E-4CCE-BFA4-C9A3EA47D79B}"/>
            </c:ext>
          </c:extLst>
        </c:ser>
        <c:ser>
          <c:idx val="1"/>
          <c:order val="1"/>
          <c:tx>
            <c:strRef>
              <c:f>'Customer Satisfaction example'!$C$13</c:f>
              <c:strCache>
                <c:ptCount val="1"/>
                <c:pt idx="0">
                  <c:v>quite poor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example'!$C$3:$C$7</c:f>
              <c:numCache>
                <c:formatCode>General</c:formatCode>
                <c:ptCount val="5"/>
                <c:pt idx="0">
                  <c:v>100</c:v>
                </c:pt>
                <c:pt idx="1">
                  <c:v>109</c:v>
                </c:pt>
                <c:pt idx="2">
                  <c:v>232</c:v>
                </c:pt>
                <c:pt idx="3">
                  <c:v>29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E-4CCE-BFA4-C9A3EA47D79B}"/>
            </c:ext>
          </c:extLst>
        </c:ser>
        <c:ser>
          <c:idx val="2"/>
          <c:order val="2"/>
          <c:tx>
            <c:strRef>
              <c:f>'Customer Satisfaction example'!$D$13</c:f>
              <c:strCache>
                <c:ptCount val="1"/>
                <c:pt idx="0">
                  <c:v>avg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example'!$D$3:$D$7</c:f>
              <c:numCache>
                <c:formatCode>General</c:formatCode>
                <c:ptCount val="5"/>
                <c:pt idx="0">
                  <c:v>235</c:v>
                </c:pt>
                <c:pt idx="1">
                  <c:v>87</c:v>
                </c:pt>
                <c:pt idx="2">
                  <c:v>88</c:v>
                </c:pt>
                <c:pt idx="3">
                  <c:v>167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E-4CCE-BFA4-C9A3EA47D79B}"/>
            </c:ext>
          </c:extLst>
        </c:ser>
        <c:ser>
          <c:idx val="3"/>
          <c:order val="3"/>
          <c:tx>
            <c:strRef>
              <c:f>'Customer Satisfaction example'!$E$13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example'!$E$3:$E$7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2</c:v>
                </c:pt>
                <c:pt idx="3">
                  <c:v>133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6E-4CCE-BFA4-C9A3EA47D79B}"/>
            </c:ext>
          </c:extLst>
        </c:ser>
        <c:ser>
          <c:idx val="4"/>
          <c:order val="4"/>
          <c:tx>
            <c:strRef>
              <c:f>'Customer Satisfaction example'!$F$13</c:f>
              <c:strCache>
                <c:ptCount val="1"/>
                <c:pt idx="0">
                  <c:v>excellent</c:v>
                </c:pt>
              </c:strCache>
            </c:strRef>
          </c:tx>
          <c:invertIfNegative val="0"/>
          <c:cat>
            <c:strRef>
              <c:f>'Customer Satisfaction example'!$A$3:$A$7</c:f>
              <c:strCache>
                <c:ptCount val="5"/>
                <c:pt idx="0">
                  <c:v>1. How long system up</c:v>
                </c:pt>
                <c:pt idx="1">
                  <c:v>2. How many times down</c:v>
                </c:pt>
                <c:pt idx="2">
                  <c:v>3. How disruptive</c:v>
                </c:pt>
                <c:pt idx="3">
                  <c:v>4. Attitude of support</c:v>
                </c:pt>
                <c:pt idx="4">
                  <c:v>5. Competence of support</c:v>
                </c:pt>
              </c:strCache>
            </c:strRef>
          </c:cat>
          <c:val>
            <c:numRef>
              <c:f>'Customer Satisfaction example'!$F$3:$F$7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85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E-4CCE-BFA4-C9A3EA47D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4747136"/>
        <c:axId val="144757504"/>
      </c:barChart>
      <c:catAx>
        <c:axId val="14474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Questions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600" baseline="0"/>
            </a:pPr>
            <a:endParaRPr lang="en-US"/>
          </a:p>
        </c:txPr>
        <c:crossAx val="144757504"/>
        <c:crosses val="autoZero"/>
        <c:auto val="1"/>
        <c:lblAlgn val="ctr"/>
        <c:lblOffset val="100"/>
        <c:noMultiLvlLbl val="0"/>
      </c:catAx>
      <c:valAx>
        <c:axId val="144757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Response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4747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Customer satisfaction survey July 2016</a:t>
            </a:r>
          </a:p>
          <a:p>
            <a:pPr>
              <a:defRPr/>
            </a:pPr>
            <a:r>
              <a:rPr lang="en-GB" dirty="0"/>
              <a:t>1000 surveys sent, 429 received (target 80% return)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Response to Q</c:v>
          </c:tx>
          <c:invertIfNegative val="0"/>
          <c:cat>
            <c:strRef>
              <c:f>'Customer Satisfaction example'!$A$14:$A$18</c:f>
              <c:strCache>
                <c:ptCount val="5"/>
                <c:pt idx="0">
                  <c:v>System uptime</c:v>
                </c:pt>
                <c:pt idx="1">
                  <c:v>Number of failures</c:v>
                </c:pt>
                <c:pt idx="2">
                  <c:v>Disruption</c:v>
                </c:pt>
                <c:pt idx="3">
                  <c:v>Support attitude</c:v>
                </c:pt>
                <c:pt idx="4">
                  <c:v>Support competence</c:v>
                </c:pt>
              </c:strCache>
            </c:strRef>
          </c:cat>
          <c:val>
            <c:numRef>
              <c:f>'Customer Satisfaction example'!$H$14:$H$18</c:f>
              <c:numCache>
                <c:formatCode>General</c:formatCode>
                <c:ptCount val="5"/>
                <c:pt idx="0">
                  <c:v>2.3379953379953382</c:v>
                </c:pt>
                <c:pt idx="1">
                  <c:v>1.7365967365967365</c:v>
                </c:pt>
                <c:pt idx="2">
                  <c:v>1.9743589743589745</c:v>
                </c:pt>
                <c:pt idx="3">
                  <c:v>3.5687645687645686</c:v>
                </c:pt>
                <c:pt idx="4">
                  <c:v>3.3356643356643358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A-4AA7-B6A6-2E97B0480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66624"/>
        <c:axId val="144668160"/>
      </c:barChart>
      <c:scatterChart>
        <c:scatterStyle val="lineMarker"/>
        <c:varyColors val="0"/>
        <c:ser>
          <c:idx val="1"/>
          <c:order val="1"/>
          <c:tx>
            <c:strRef>
              <c:f>'Customer Satisfaction example'!$I$13</c:f>
              <c:strCache>
                <c:ptCount val="1"/>
                <c:pt idx="0">
                  <c:v>Target</c:v>
                </c:pt>
              </c:strCache>
            </c:strRef>
          </c:tx>
          <c:marker>
            <c:symbol val="none"/>
          </c:marker>
          <c:yVal>
            <c:numRef>
              <c:f>'Customer Satisfaction example'!$I$14:$I$18</c:f>
              <c:numCache>
                <c:formatCode>General</c:formatCode>
                <c:ptCount val="5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DA-4AA7-B6A6-2E97B0480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666624"/>
        <c:axId val="144668160"/>
      </c:scatterChart>
      <c:catAx>
        <c:axId val="14466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668160"/>
        <c:crosses val="autoZero"/>
        <c:auto val="1"/>
        <c:lblAlgn val="ctr"/>
        <c:lblOffset val="100"/>
        <c:noMultiLvlLbl val="0"/>
      </c:catAx>
      <c:valAx>
        <c:axId val="14466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4666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8EB48-3571-439F-A8F5-972053732BCD}" type="doc">
      <dgm:prSet loTypeId="urn:microsoft.com/office/officeart/2005/8/layout/chevron2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94223FAD-07D9-443B-92DD-B52F0116BBA5}">
      <dgm:prSet phldrT="[Text]"/>
      <dgm:spPr/>
      <dgm:t>
        <a:bodyPr/>
        <a:lstStyle/>
        <a:p>
          <a:r>
            <a:rPr lang="en-GB" dirty="0"/>
            <a:t>Executive</a:t>
          </a:r>
        </a:p>
      </dgm:t>
    </dgm:pt>
    <dgm:pt modelId="{59A21779-9B48-45C1-AB54-69A38DC8D236}" type="parTrans" cxnId="{32D7A16F-90FD-4B31-B141-1DB35E1FDFC9}">
      <dgm:prSet/>
      <dgm:spPr/>
      <dgm:t>
        <a:bodyPr/>
        <a:lstStyle/>
        <a:p>
          <a:endParaRPr lang="en-GB"/>
        </a:p>
      </dgm:t>
    </dgm:pt>
    <dgm:pt modelId="{CA03E7D5-3525-49B4-94A3-9FE779B1C290}" type="sibTrans" cxnId="{32D7A16F-90FD-4B31-B141-1DB35E1FDFC9}">
      <dgm:prSet/>
      <dgm:spPr/>
      <dgm:t>
        <a:bodyPr/>
        <a:lstStyle/>
        <a:p>
          <a:endParaRPr lang="en-GB"/>
        </a:p>
      </dgm:t>
    </dgm:pt>
    <dgm:pt modelId="{E5BC214F-CF91-4278-A778-0E9133BC2383}">
      <dgm:prSet phldrT="[Text]"/>
      <dgm:spPr/>
      <dgm:t>
        <a:bodyPr/>
        <a:lstStyle/>
        <a:p>
          <a:r>
            <a:rPr lang="en-GB" dirty="0"/>
            <a:t>Vision</a:t>
          </a:r>
        </a:p>
      </dgm:t>
    </dgm:pt>
    <dgm:pt modelId="{BFCB7323-7F98-4A6D-BE3F-92079555C11E}" type="parTrans" cxnId="{05C44948-F536-451F-9296-1499B8031679}">
      <dgm:prSet/>
      <dgm:spPr/>
      <dgm:t>
        <a:bodyPr/>
        <a:lstStyle/>
        <a:p>
          <a:endParaRPr lang="en-GB"/>
        </a:p>
      </dgm:t>
    </dgm:pt>
    <dgm:pt modelId="{E430F4FE-BF0C-4981-9D03-C6EA7BE4C864}" type="sibTrans" cxnId="{05C44948-F536-451F-9296-1499B8031679}">
      <dgm:prSet/>
      <dgm:spPr/>
      <dgm:t>
        <a:bodyPr/>
        <a:lstStyle/>
        <a:p>
          <a:endParaRPr lang="en-GB"/>
        </a:p>
      </dgm:t>
    </dgm:pt>
    <dgm:pt modelId="{559CD48A-8F2B-4483-A784-E4D7FDD0C9F5}">
      <dgm:prSet phldrT="[Text]"/>
      <dgm:spPr/>
      <dgm:t>
        <a:bodyPr/>
        <a:lstStyle/>
        <a:p>
          <a:r>
            <a:rPr lang="en-GB" dirty="0"/>
            <a:t>Mission</a:t>
          </a:r>
        </a:p>
      </dgm:t>
    </dgm:pt>
    <dgm:pt modelId="{9871F4EA-6DD1-4A73-A95A-B186946C914A}" type="parTrans" cxnId="{AC529F0B-5415-4E61-86FF-693B7BEFF24D}">
      <dgm:prSet/>
      <dgm:spPr/>
      <dgm:t>
        <a:bodyPr/>
        <a:lstStyle/>
        <a:p>
          <a:endParaRPr lang="en-GB"/>
        </a:p>
      </dgm:t>
    </dgm:pt>
    <dgm:pt modelId="{54E6E9B3-7BA9-4DA8-9183-D52F73BA7226}" type="sibTrans" cxnId="{AC529F0B-5415-4E61-86FF-693B7BEFF24D}">
      <dgm:prSet/>
      <dgm:spPr/>
      <dgm:t>
        <a:bodyPr/>
        <a:lstStyle/>
        <a:p>
          <a:endParaRPr lang="en-GB"/>
        </a:p>
      </dgm:t>
    </dgm:pt>
    <dgm:pt modelId="{06F94042-8F14-4ADF-927A-4ABFF171279A}">
      <dgm:prSet phldrT="[Text]"/>
      <dgm:spPr/>
      <dgm:t>
        <a:bodyPr/>
        <a:lstStyle/>
        <a:p>
          <a:r>
            <a:rPr lang="en-GB" dirty="0"/>
            <a:t>Incremental steps</a:t>
          </a:r>
        </a:p>
      </dgm:t>
    </dgm:pt>
    <dgm:pt modelId="{381E1E30-F5C1-4187-B722-F2AB2CC30F6B}" type="parTrans" cxnId="{38A0121A-1AF6-496C-84F1-128F2B3302C8}">
      <dgm:prSet/>
      <dgm:spPr/>
      <dgm:t>
        <a:bodyPr/>
        <a:lstStyle/>
        <a:p>
          <a:endParaRPr lang="en-GB"/>
        </a:p>
      </dgm:t>
    </dgm:pt>
    <dgm:pt modelId="{CBA6A2A9-AC08-4F3A-9AE3-49EFBA5FEDC9}" type="sibTrans" cxnId="{38A0121A-1AF6-496C-84F1-128F2B3302C8}">
      <dgm:prSet/>
      <dgm:spPr/>
      <dgm:t>
        <a:bodyPr/>
        <a:lstStyle/>
        <a:p>
          <a:endParaRPr lang="en-GB"/>
        </a:p>
      </dgm:t>
    </dgm:pt>
    <dgm:pt modelId="{F609512A-58F7-4F6B-99DE-133E9889C7A4}">
      <dgm:prSet phldrT="[Text]"/>
      <dgm:spPr/>
      <dgm:t>
        <a:bodyPr/>
        <a:lstStyle/>
        <a:p>
          <a:r>
            <a:rPr lang="en-GB" dirty="0"/>
            <a:t>Goals</a:t>
          </a:r>
        </a:p>
      </dgm:t>
    </dgm:pt>
    <dgm:pt modelId="{D273A116-2029-42E9-B255-4AB2A9A3DE44}" type="parTrans" cxnId="{E3EA2819-6BCE-4F64-A5F6-06A20EC6E1DB}">
      <dgm:prSet/>
      <dgm:spPr/>
      <dgm:t>
        <a:bodyPr/>
        <a:lstStyle/>
        <a:p>
          <a:endParaRPr lang="en-GB"/>
        </a:p>
      </dgm:t>
    </dgm:pt>
    <dgm:pt modelId="{902CF682-EF41-4607-BD84-0707A2AE6EB4}" type="sibTrans" cxnId="{E3EA2819-6BCE-4F64-A5F6-06A20EC6E1DB}">
      <dgm:prSet/>
      <dgm:spPr/>
      <dgm:t>
        <a:bodyPr/>
        <a:lstStyle/>
        <a:p>
          <a:endParaRPr lang="en-GB"/>
        </a:p>
      </dgm:t>
    </dgm:pt>
    <dgm:pt modelId="{84D805A6-A74C-4C15-A522-E4E95A088789}">
      <dgm:prSet phldrT="[Text]"/>
      <dgm:spPr/>
      <dgm:t>
        <a:bodyPr/>
        <a:lstStyle/>
        <a:p>
          <a:r>
            <a:rPr lang="en-GB" dirty="0"/>
            <a:t>Objectives</a:t>
          </a:r>
        </a:p>
      </dgm:t>
    </dgm:pt>
    <dgm:pt modelId="{A11D9413-19AF-4F22-8F65-B87789147973}" type="parTrans" cxnId="{6EC693AB-5DB7-42F9-B842-D80EF9058D53}">
      <dgm:prSet/>
      <dgm:spPr/>
      <dgm:t>
        <a:bodyPr/>
        <a:lstStyle/>
        <a:p>
          <a:endParaRPr lang="en-GB"/>
        </a:p>
      </dgm:t>
    </dgm:pt>
    <dgm:pt modelId="{92271985-6CB8-44DD-BA66-096CE9ADC335}" type="sibTrans" cxnId="{6EC693AB-5DB7-42F9-B842-D80EF9058D53}">
      <dgm:prSet/>
      <dgm:spPr/>
      <dgm:t>
        <a:bodyPr/>
        <a:lstStyle/>
        <a:p>
          <a:endParaRPr lang="en-GB"/>
        </a:p>
      </dgm:t>
    </dgm:pt>
    <dgm:pt modelId="{19FD7C98-643E-4CAF-8FF2-6A96AD2F74A2}">
      <dgm:prSet phldrT="[Text]"/>
      <dgm:spPr/>
      <dgm:t>
        <a:bodyPr/>
        <a:lstStyle/>
        <a:p>
          <a:r>
            <a:rPr lang="en-GB" dirty="0"/>
            <a:t>Business drivers</a:t>
          </a:r>
        </a:p>
      </dgm:t>
    </dgm:pt>
    <dgm:pt modelId="{4C5827BC-DBDC-46AF-809D-834031EB5B4B}" type="parTrans" cxnId="{1D011CE9-E50A-4ED1-8BB6-DD45B00EF19B}">
      <dgm:prSet/>
      <dgm:spPr/>
      <dgm:t>
        <a:bodyPr/>
        <a:lstStyle/>
        <a:p>
          <a:endParaRPr lang="en-GB"/>
        </a:p>
      </dgm:t>
    </dgm:pt>
    <dgm:pt modelId="{859DCCE9-F52E-4EB3-8E03-1349E79E4451}" type="sibTrans" cxnId="{1D011CE9-E50A-4ED1-8BB6-DD45B00EF19B}">
      <dgm:prSet/>
      <dgm:spPr/>
      <dgm:t>
        <a:bodyPr/>
        <a:lstStyle/>
        <a:p>
          <a:endParaRPr lang="en-GB"/>
        </a:p>
      </dgm:t>
    </dgm:pt>
    <dgm:pt modelId="{E8D41710-B576-4DB1-A05B-526A44A6DB12}">
      <dgm:prSet phldrT="[Text]"/>
      <dgm:spPr/>
      <dgm:t>
        <a:bodyPr/>
        <a:lstStyle/>
        <a:p>
          <a:r>
            <a:rPr lang="en-GB" dirty="0"/>
            <a:t>Critical success factor</a:t>
          </a:r>
        </a:p>
      </dgm:t>
    </dgm:pt>
    <dgm:pt modelId="{9B2161C1-8AAF-4E4B-AAD8-E83DE70330E3}" type="parTrans" cxnId="{41EA3392-6852-4C80-BA95-4356B38CFD29}">
      <dgm:prSet/>
      <dgm:spPr/>
      <dgm:t>
        <a:bodyPr/>
        <a:lstStyle/>
        <a:p>
          <a:endParaRPr lang="en-GB"/>
        </a:p>
      </dgm:t>
    </dgm:pt>
    <dgm:pt modelId="{28865CC5-63FF-42C6-A79C-3A8E55C2E956}" type="sibTrans" cxnId="{41EA3392-6852-4C80-BA95-4356B38CFD29}">
      <dgm:prSet/>
      <dgm:spPr/>
      <dgm:t>
        <a:bodyPr/>
        <a:lstStyle/>
        <a:p>
          <a:endParaRPr lang="en-GB"/>
        </a:p>
      </dgm:t>
    </dgm:pt>
    <dgm:pt modelId="{06AB9030-3A49-42C9-991A-AA407CE9C36C}">
      <dgm:prSet phldrT="[Text]"/>
      <dgm:spPr/>
      <dgm:t>
        <a:bodyPr/>
        <a:lstStyle/>
        <a:p>
          <a:r>
            <a:rPr lang="en-GB" dirty="0"/>
            <a:t>KPI’s		</a:t>
          </a:r>
        </a:p>
      </dgm:t>
    </dgm:pt>
    <dgm:pt modelId="{14E3BE84-5010-4CCA-AFE5-E474D22926AB}" type="parTrans" cxnId="{CB31E3FC-1009-4758-8AEC-C9BF8E1A7FF5}">
      <dgm:prSet/>
      <dgm:spPr/>
      <dgm:t>
        <a:bodyPr/>
        <a:lstStyle/>
        <a:p>
          <a:endParaRPr lang="en-GB"/>
        </a:p>
      </dgm:t>
    </dgm:pt>
    <dgm:pt modelId="{9207AA5D-363C-4E3B-99AA-3586FE464A6C}" type="sibTrans" cxnId="{CB31E3FC-1009-4758-8AEC-C9BF8E1A7FF5}">
      <dgm:prSet/>
      <dgm:spPr/>
      <dgm:t>
        <a:bodyPr/>
        <a:lstStyle/>
        <a:p>
          <a:endParaRPr lang="en-GB"/>
        </a:p>
      </dgm:t>
    </dgm:pt>
    <dgm:pt modelId="{E61D324A-CD52-4A6B-80B9-5F34555A1C57}">
      <dgm:prSet/>
      <dgm:spPr/>
      <dgm:t>
        <a:bodyPr/>
        <a:lstStyle/>
        <a:p>
          <a:r>
            <a:rPr lang="en-GB" dirty="0"/>
            <a:t>Metrics</a:t>
          </a:r>
        </a:p>
      </dgm:t>
    </dgm:pt>
    <dgm:pt modelId="{1981948B-5B61-4363-BFDD-B1E467E3D0D8}" type="parTrans" cxnId="{F535F401-EEB3-4995-BDC9-9FB57C22CAE9}">
      <dgm:prSet/>
      <dgm:spPr/>
      <dgm:t>
        <a:bodyPr/>
        <a:lstStyle/>
        <a:p>
          <a:endParaRPr lang="en-GB"/>
        </a:p>
      </dgm:t>
    </dgm:pt>
    <dgm:pt modelId="{80BEF101-C7C5-4DA3-949C-45C7779634DA}" type="sibTrans" cxnId="{F535F401-EEB3-4995-BDC9-9FB57C22CAE9}">
      <dgm:prSet/>
      <dgm:spPr/>
      <dgm:t>
        <a:bodyPr/>
        <a:lstStyle/>
        <a:p>
          <a:endParaRPr lang="en-GB"/>
        </a:p>
      </dgm:t>
    </dgm:pt>
    <dgm:pt modelId="{76C91CF1-CC39-493E-8D2B-44A4749BCDC8}">
      <dgm:prSet/>
      <dgm:spPr/>
      <dgm:t>
        <a:bodyPr/>
        <a:lstStyle/>
        <a:p>
          <a:r>
            <a:rPr lang="en-GB" dirty="0"/>
            <a:t>Measurements</a:t>
          </a:r>
        </a:p>
      </dgm:t>
    </dgm:pt>
    <dgm:pt modelId="{EA0DC7A6-535B-4725-A622-97B36800341E}" type="parTrans" cxnId="{419799FA-1119-4206-B9A6-4362FDC8705A}">
      <dgm:prSet/>
      <dgm:spPr/>
      <dgm:t>
        <a:bodyPr/>
        <a:lstStyle/>
        <a:p>
          <a:endParaRPr lang="en-GB"/>
        </a:p>
      </dgm:t>
    </dgm:pt>
    <dgm:pt modelId="{DD0C70B8-2C5A-4131-A4CE-1758A6C61613}" type="sibTrans" cxnId="{419799FA-1119-4206-B9A6-4362FDC8705A}">
      <dgm:prSet/>
      <dgm:spPr/>
      <dgm:t>
        <a:bodyPr/>
        <a:lstStyle/>
        <a:p>
          <a:endParaRPr lang="en-GB"/>
        </a:p>
      </dgm:t>
    </dgm:pt>
    <dgm:pt modelId="{E1122B76-C141-4B16-92AD-C0E951E0694B}">
      <dgm:prSet phldrT="[Text]"/>
      <dgm:spPr/>
      <dgm:t>
        <a:bodyPr/>
        <a:lstStyle/>
        <a:p>
          <a:r>
            <a:rPr lang="en-GB" dirty="0"/>
            <a:t>Data</a:t>
          </a:r>
        </a:p>
      </dgm:t>
    </dgm:pt>
    <dgm:pt modelId="{410FAB32-511B-4E47-98FF-B06C4DCE37B6}" type="parTrans" cxnId="{1BF7C9B3-5636-4241-8764-311FF8569679}">
      <dgm:prSet/>
      <dgm:spPr/>
      <dgm:t>
        <a:bodyPr/>
        <a:lstStyle/>
        <a:p>
          <a:endParaRPr lang="en-GB"/>
        </a:p>
      </dgm:t>
    </dgm:pt>
    <dgm:pt modelId="{40AC1038-D74E-4B9B-B184-BE35E5BE9541}" type="sibTrans" cxnId="{1BF7C9B3-5636-4241-8764-311FF8569679}">
      <dgm:prSet/>
      <dgm:spPr/>
      <dgm:t>
        <a:bodyPr/>
        <a:lstStyle/>
        <a:p>
          <a:endParaRPr lang="en-GB"/>
        </a:p>
      </dgm:t>
    </dgm:pt>
    <dgm:pt modelId="{F09A1445-B1F3-4952-86CF-4172D6D8DB9A}" type="pres">
      <dgm:prSet presAssocID="{4DB8EB48-3571-439F-A8F5-972053732BCD}" presName="linearFlow" presStyleCnt="0">
        <dgm:presLayoutVars>
          <dgm:dir/>
          <dgm:animLvl val="lvl"/>
          <dgm:resizeHandles val="exact"/>
        </dgm:presLayoutVars>
      </dgm:prSet>
      <dgm:spPr/>
    </dgm:pt>
    <dgm:pt modelId="{CF87E60D-BDAC-4E90-AA3C-FB2CDA9BB254}" type="pres">
      <dgm:prSet presAssocID="{94223FAD-07D9-443B-92DD-B52F0116BBA5}" presName="composite" presStyleCnt="0"/>
      <dgm:spPr/>
    </dgm:pt>
    <dgm:pt modelId="{F83A8090-D6F9-4192-9594-087318364737}" type="pres">
      <dgm:prSet presAssocID="{94223FAD-07D9-443B-92DD-B52F0116BBA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E315974-40B5-4072-A077-F83594AA872E}" type="pres">
      <dgm:prSet presAssocID="{94223FAD-07D9-443B-92DD-B52F0116BBA5}" presName="descendantText" presStyleLbl="alignAcc1" presStyleIdx="0" presStyleCnt="4">
        <dgm:presLayoutVars>
          <dgm:bulletEnabled val="1"/>
        </dgm:presLayoutVars>
      </dgm:prSet>
      <dgm:spPr/>
    </dgm:pt>
    <dgm:pt modelId="{B97CD961-46D5-4982-94DF-B39B41925678}" type="pres">
      <dgm:prSet presAssocID="{CA03E7D5-3525-49B4-94A3-9FE779B1C290}" presName="sp" presStyleCnt="0"/>
      <dgm:spPr/>
    </dgm:pt>
    <dgm:pt modelId="{1DF8F553-8217-4674-BF32-33CA3FAA11B2}" type="pres">
      <dgm:prSet presAssocID="{06F94042-8F14-4ADF-927A-4ABFF171279A}" presName="composite" presStyleCnt="0"/>
      <dgm:spPr/>
    </dgm:pt>
    <dgm:pt modelId="{9F38DDD1-B065-479C-823C-5E1F8E78F8F4}" type="pres">
      <dgm:prSet presAssocID="{06F94042-8F14-4ADF-927A-4ABFF171279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06728D0-EA33-421D-AA26-EC2B4055BB3C}" type="pres">
      <dgm:prSet presAssocID="{06F94042-8F14-4ADF-927A-4ABFF171279A}" presName="descendantText" presStyleLbl="alignAcc1" presStyleIdx="1" presStyleCnt="4">
        <dgm:presLayoutVars>
          <dgm:bulletEnabled val="1"/>
        </dgm:presLayoutVars>
      </dgm:prSet>
      <dgm:spPr/>
    </dgm:pt>
    <dgm:pt modelId="{3544E39B-A13F-43F3-8C73-A3BECF73E2CC}" type="pres">
      <dgm:prSet presAssocID="{CBA6A2A9-AC08-4F3A-9AE3-49EFBA5FEDC9}" presName="sp" presStyleCnt="0"/>
      <dgm:spPr/>
    </dgm:pt>
    <dgm:pt modelId="{783E8B32-5731-47D8-9037-98DF4BB7B61C}" type="pres">
      <dgm:prSet presAssocID="{19FD7C98-643E-4CAF-8FF2-6A96AD2F74A2}" presName="composite" presStyleCnt="0"/>
      <dgm:spPr/>
    </dgm:pt>
    <dgm:pt modelId="{DA09660A-BC54-4C4F-81C1-0098DC30B4EE}" type="pres">
      <dgm:prSet presAssocID="{19FD7C98-643E-4CAF-8FF2-6A96AD2F74A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56989EE-F0F7-4F01-AB77-F7B94A8DC8FC}" type="pres">
      <dgm:prSet presAssocID="{19FD7C98-643E-4CAF-8FF2-6A96AD2F74A2}" presName="descendantText" presStyleLbl="alignAcc1" presStyleIdx="2" presStyleCnt="4">
        <dgm:presLayoutVars>
          <dgm:bulletEnabled val="1"/>
        </dgm:presLayoutVars>
      </dgm:prSet>
      <dgm:spPr/>
    </dgm:pt>
    <dgm:pt modelId="{391C8B41-0C63-41BF-96C0-E753452B1004}" type="pres">
      <dgm:prSet presAssocID="{859DCCE9-F52E-4EB3-8E03-1349E79E4451}" presName="sp" presStyleCnt="0"/>
      <dgm:spPr/>
    </dgm:pt>
    <dgm:pt modelId="{A3730922-8DF8-4A83-9F85-6892120FB428}" type="pres">
      <dgm:prSet presAssocID="{E1122B76-C141-4B16-92AD-C0E951E0694B}" presName="composite" presStyleCnt="0"/>
      <dgm:spPr/>
    </dgm:pt>
    <dgm:pt modelId="{239FF3DA-3A68-4DA8-9AD5-3DE7E4B940C5}" type="pres">
      <dgm:prSet presAssocID="{E1122B76-C141-4B16-92AD-C0E951E0694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9E75D2F-7D29-4A83-8092-C6B40531A159}" type="pres">
      <dgm:prSet presAssocID="{E1122B76-C141-4B16-92AD-C0E951E0694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535F401-EEB3-4995-BDC9-9FB57C22CAE9}" srcId="{E1122B76-C141-4B16-92AD-C0E951E0694B}" destId="{E61D324A-CD52-4A6B-80B9-5F34555A1C57}" srcOrd="0" destOrd="0" parTransId="{1981948B-5B61-4363-BFDD-B1E467E3D0D8}" sibTransId="{80BEF101-C7C5-4DA3-949C-45C7779634DA}"/>
    <dgm:cxn modelId="{8605CF03-604B-444D-8909-9620EE8637EA}" type="presOf" srcId="{4DB8EB48-3571-439F-A8F5-972053732BCD}" destId="{F09A1445-B1F3-4952-86CF-4172D6D8DB9A}" srcOrd="0" destOrd="0" presId="urn:microsoft.com/office/officeart/2005/8/layout/chevron2"/>
    <dgm:cxn modelId="{AC529F0B-5415-4E61-86FF-693B7BEFF24D}" srcId="{94223FAD-07D9-443B-92DD-B52F0116BBA5}" destId="{559CD48A-8F2B-4483-A784-E4D7FDD0C9F5}" srcOrd="1" destOrd="0" parTransId="{9871F4EA-6DD1-4A73-A95A-B186946C914A}" sibTransId="{54E6E9B3-7BA9-4DA8-9183-D52F73BA7226}"/>
    <dgm:cxn modelId="{E3EA2819-6BCE-4F64-A5F6-06A20EC6E1DB}" srcId="{06F94042-8F14-4ADF-927A-4ABFF171279A}" destId="{F609512A-58F7-4F6B-99DE-133E9889C7A4}" srcOrd="0" destOrd="0" parTransId="{D273A116-2029-42E9-B255-4AB2A9A3DE44}" sibTransId="{902CF682-EF41-4607-BD84-0707A2AE6EB4}"/>
    <dgm:cxn modelId="{38A0121A-1AF6-496C-84F1-128F2B3302C8}" srcId="{4DB8EB48-3571-439F-A8F5-972053732BCD}" destId="{06F94042-8F14-4ADF-927A-4ABFF171279A}" srcOrd="1" destOrd="0" parTransId="{381E1E30-F5C1-4187-B722-F2AB2CC30F6B}" sibTransId="{CBA6A2A9-AC08-4F3A-9AE3-49EFBA5FEDC9}"/>
    <dgm:cxn modelId="{3580AF29-A6E1-45B5-AC5B-D4F074CE6EBC}" type="presOf" srcId="{E8D41710-B576-4DB1-A05B-526A44A6DB12}" destId="{656989EE-F0F7-4F01-AB77-F7B94A8DC8FC}" srcOrd="0" destOrd="0" presId="urn:microsoft.com/office/officeart/2005/8/layout/chevron2"/>
    <dgm:cxn modelId="{A835192A-9000-48BE-A8CD-FF51C0112D4D}" type="presOf" srcId="{E5BC214F-CF91-4278-A778-0E9133BC2383}" destId="{3E315974-40B5-4072-A077-F83594AA872E}" srcOrd="0" destOrd="0" presId="urn:microsoft.com/office/officeart/2005/8/layout/chevron2"/>
    <dgm:cxn modelId="{D50CB33C-3EB5-4A3A-92AD-8A084231DF71}" type="presOf" srcId="{E61D324A-CD52-4A6B-80B9-5F34555A1C57}" destId="{79E75D2F-7D29-4A83-8092-C6B40531A159}" srcOrd="0" destOrd="0" presId="urn:microsoft.com/office/officeart/2005/8/layout/chevron2"/>
    <dgm:cxn modelId="{05C44948-F536-451F-9296-1499B8031679}" srcId="{94223FAD-07D9-443B-92DD-B52F0116BBA5}" destId="{E5BC214F-CF91-4278-A778-0E9133BC2383}" srcOrd="0" destOrd="0" parTransId="{BFCB7323-7F98-4A6D-BE3F-92079555C11E}" sibTransId="{E430F4FE-BF0C-4981-9D03-C6EA7BE4C864}"/>
    <dgm:cxn modelId="{20155E4A-0349-4AD9-BCB7-FB2E9D3812A1}" type="presOf" srcId="{559CD48A-8F2B-4483-A784-E4D7FDD0C9F5}" destId="{3E315974-40B5-4072-A077-F83594AA872E}" srcOrd="0" destOrd="1" presId="urn:microsoft.com/office/officeart/2005/8/layout/chevron2"/>
    <dgm:cxn modelId="{677D9B4D-CB72-416A-885D-E4E70C3CCAA0}" type="presOf" srcId="{76C91CF1-CC39-493E-8D2B-44A4749BCDC8}" destId="{79E75D2F-7D29-4A83-8092-C6B40531A159}" srcOrd="0" destOrd="1" presId="urn:microsoft.com/office/officeart/2005/8/layout/chevron2"/>
    <dgm:cxn modelId="{32D7A16F-90FD-4B31-B141-1DB35E1FDFC9}" srcId="{4DB8EB48-3571-439F-A8F5-972053732BCD}" destId="{94223FAD-07D9-443B-92DD-B52F0116BBA5}" srcOrd="0" destOrd="0" parTransId="{59A21779-9B48-45C1-AB54-69A38DC8D236}" sibTransId="{CA03E7D5-3525-49B4-94A3-9FE779B1C290}"/>
    <dgm:cxn modelId="{984B1058-7427-47DB-B1EF-A159917779CF}" type="presOf" srcId="{94223FAD-07D9-443B-92DD-B52F0116BBA5}" destId="{F83A8090-D6F9-4192-9594-087318364737}" srcOrd="0" destOrd="0" presId="urn:microsoft.com/office/officeart/2005/8/layout/chevron2"/>
    <dgm:cxn modelId="{F2B08A82-851E-4767-9BDD-6480FA746EEE}" type="presOf" srcId="{19FD7C98-643E-4CAF-8FF2-6A96AD2F74A2}" destId="{DA09660A-BC54-4C4F-81C1-0098DC30B4EE}" srcOrd="0" destOrd="0" presId="urn:microsoft.com/office/officeart/2005/8/layout/chevron2"/>
    <dgm:cxn modelId="{41EA3392-6852-4C80-BA95-4356B38CFD29}" srcId="{19FD7C98-643E-4CAF-8FF2-6A96AD2F74A2}" destId="{E8D41710-B576-4DB1-A05B-526A44A6DB12}" srcOrd="0" destOrd="0" parTransId="{9B2161C1-8AAF-4E4B-AAD8-E83DE70330E3}" sibTransId="{28865CC5-63FF-42C6-A79C-3A8E55C2E956}"/>
    <dgm:cxn modelId="{9118CF93-108C-4519-B1A2-52E743C9C28B}" type="presOf" srcId="{06F94042-8F14-4ADF-927A-4ABFF171279A}" destId="{9F38DDD1-B065-479C-823C-5E1F8E78F8F4}" srcOrd="0" destOrd="0" presId="urn:microsoft.com/office/officeart/2005/8/layout/chevron2"/>
    <dgm:cxn modelId="{6EC693AB-5DB7-42F9-B842-D80EF9058D53}" srcId="{06F94042-8F14-4ADF-927A-4ABFF171279A}" destId="{84D805A6-A74C-4C15-A522-E4E95A088789}" srcOrd="1" destOrd="0" parTransId="{A11D9413-19AF-4F22-8F65-B87789147973}" sibTransId="{92271985-6CB8-44DD-BA66-096CE9ADC335}"/>
    <dgm:cxn modelId="{139D70B1-602A-4C24-92F9-CE29B4A6EB5C}" type="presOf" srcId="{E1122B76-C141-4B16-92AD-C0E951E0694B}" destId="{239FF3DA-3A68-4DA8-9AD5-3DE7E4B940C5}" srcOrd="0" destOrd="0" presId="urn:microsoft.com/office/officeart/2005/8/layout/chevron2"/>
    <dgm:cxn modelId="{1BF7C9B3-5636-4241-8764-311FF8569679}" srcId="{4DB8EB48-3571-439F-A8F5-972053732BCD}" destId="{E1122B76-C141-4B16-92AD-C0E951E0694B}" srcOrd="3" destOrd="0" parTransId="{410FAB32-511B-4E47-98FF-B06C4DCE37B6}" sibTransId="{40AC1038-D74E-4B9B-B184-BE35E5BE9541}"/>
    <dgm:cxn modelId="{4373ADDA-7C91-4CA3-A1ED-EFEC56DEEBFC}" type="presOf" srcId="{F609512A-58F7-4F6B-99DE-133E9889C7A4}" destId="{206728D0-EA33-421D-AA26-EC2B4055BB3C}" srcOrd="0" destOrd="0" presId="urn:microsoft.com/office/officeart/2005/8/layout/chevron2"/>
    <dgm:cxn modelId="{1D011CE9-E50A-4ED1-8BB6-DD45B00EF19B}" srcId="{4DB8EB48-3571-439F-A8F5-972053732BCD}" destId="{19FD7C98-643E-4CAF-8FF2-6A96AD2F74A2}" srcOrd="2" destOrd="0" parTransId="{4C5827BC-DBDC-46AF-809D-834031EB5B4B}" sibTransId="{859DCCE9-F52E-4EB3-8E03-1349E79E4451}"/>
    <dgm:cxn modelId="{C239B4EA-1017-4DCA-A4E3-5EEA85191E4F}" type="presOf" srcId="{84D805A6-A74C-4C15-A522-E4E95A088789}" destId="{206728D0-EA33-421D-AA26-EC2B4055BB3C}" srcOrd="0" destOrd="1" presId="urn:microsoft.com/office/officeart/2005/8/layout/chevron2"/>
    <dgm:cxn modelId="{C79D76ED-B60B-44AD-9D2A-A65C6F9F127B}" type="presOf" srcId="{06AB9030-3A49-42C9-991A-AA407CE9C36C}" destId="{656989EE-F0F7-4F01-AB77-F7B94A8DC8FC}" srcOrd="0" destOrd="1" presId="urn:microsoft.com/office/officeart/2005/8/layout/chevron2"/>
    <dgm:cxn modelId="{419799FA-1119-4206-B9A6-4362FDC8705A}" srcId="{E1122B76-C141-4B16-92AD-C0E951E0694B}" destId="{76C91CF1-CC39-493E-8D2B-44A4749BCDC8}" srcOrd="1" destOrd="0" parTransId="{EA0DC7A6-535B-4725-A622-97B36800341E}" sibTransId="{DD0C70B8-2C5A-4131-A4CE-1758A6C61613}"/>
    <dgm:cxn modelId="{CB31E3FC-1009-4758-8AEC-C9BF8E1A7FF5}" srcId="{19FD7C98-643E-4CAF-8FF2-6A96AD2F74A2}" destId="{06AB9030-3A49-42C9-991A-AA407CE9C36C}" srcOrd="1" destOrd="0" parTransId="{14E3BE84-5010-4CCA-AFE5-E474D22926AB}" sibTransId="{9207AA5D-363C-4E3B-99AA-3586FE464A6C}"/>
    <dgm:cxn modelId="{30631F40-5683-4F73-93EF-5F14D02543B5}" type="presParOf" srcId="{F09A1445-B1F3-4952-86CF-4172D6D8DB9A}" destId="{CF87E60D-BDAC-4E90-AA3C-FB2CDA9BB254}" srcOrd="0" destOrd="0" presId="urn:microsoft.com/office/officeart/2005/8/layout/chevron2"/>
    <dgm:cxn modelId="{BC3A87B6-E61F-409E-96E2-E3ED8A8C8DE1}" type="presParOf" srcId="{CF87E60D-BDAC-4E90-AA3C-FB2CDA9BB254}" destId="{F83A8090-D6F9-4192-9594-087318364737}" srcOrd="0" destOrd="0" presId="urn:microsoft.com/office/officeart/2005/8/layout/chevron2"/>
    <dgm:cxn modelId="{238A615C-39FF-47E3-A8A1-F0D552AE3BBA}" type="presParOf" srcId="{CF87E60D-BDAC-4E90-AA3C-FB2CDA9BB254}" destId="{3E315974-40B5-4072-A077-F83594AA872E}" srcOrd="1" destOrd="0" presId="urn:microsoft.com/office/officeart/2005/8/layout/chevron2"/>
    <dgm:cxn modelId="{C40580DA-7C79-4C25-808F-7712BA141D4C}" type="presParOf" srcId="{F09A1445-B1F3-4952-86CF-4172D6D8DB9A}" destId="{B97CD961-46D5-4982-94DF-B39B41925678}" srcOrd="1" destOrd="0" presId="urn:microsoft.com/office/officeart/2005/8/layout/chevron2"/>
    <dgm:cxn modelId="{5B1CB311-54EF-49E2-B516-3A7BB2A0D747}" type="presParOf" srcId="{F09A1445-B1F3-4952-86CF-4172D6D8DB9A}" destId="{1DF8F553-8217-4674-BF32-33CA3FAA11B2}" srcOrd="2" destOrd="0" presId="urn:microsoft.com/office/officeart/2005/8/layout/chevron2"/>
    <dgm:cxn modelId="{9BA94CD8-93FF-452D-954B-50F28750B2CF}" type="presParOf" srcId="{1DF8F553-8217-4674-BF32-33CA3FAA11B2}" destId="{9F38DDD1-B065-479C-823C-5E1F8E78F8F4}" srcOrd="0" destOrd="0" presId="urn:microsoft.com/office/officeart/2005/8/layout/chevron2"/>
    <dgm:cxn modelId="{93916493-F5ED-4245-8704-1C975EC45179}" type="presParOf" srcId="{1DF8F553-8217-4674-BF32-33CA3FAA11B2}" destId="{206728D0-EA33-421D-AA26-EC2B4055BB3C}" srcOrd="1" destOrd="0" presId="urn:microsoft.com/office/officeart/2005/8/layout/chevron2"/>
    <dgm:cxn modelId="{E718C0C5-102D-4D70-8154-ED6AA127F55A}" type="presParOf" srcId="{F09A1445-B1F3-4952-86CF-4172D6D8DB9A}" destId="{3544E39B-A13F-43F3-8C73-A3BECF73E2CC}" srcOrd="3" destOrd="0" presId="urn:microsoft.com/office/officeart/2005/8/layout/chevron2"/>
    <dgm:cxn modelId="{4C5349FC-038A-49D4-8D64-AA8F14041A48}" type="presParOf" srcId="{F09A1445-B1F3-4952-86CF-4172D6D8DB9A}" destId="{783E8B32-5731-47D8-9037-98DF4BB7B61C}" srcOrd="4" destOrd="0" presId="urn:microsoft.com/office/officeart/2005/8/layout/chevron2"/>
    <dgm:cxn modelId="{8264B339-124D-4844-A3AA-E8FB5064876F}" type="presParOf" srcId="{783E8B32-5731-47D8-9037-98DF4BB7B61C}" destId="{DA09660A-BC54-4C4F-81C1-0098DC30B4EE}" srcOrd="0" destOrd="0" presId="urn:microsoft.com/office/officeart/2005/8/layout/chevron2"/>
    <dgm:cxn modelId="{03C11934-08B9-4A41-BE26-B96AFE75796C}" type="presParOf" srcId="{783E8B32-5731-47D8-9037-98DF4BB7B61C}" destId="{656989EE-F0F7-4F01-AB77-F7B94A8DC8FC}" srcOrd="1" destOrd="0" presId="urn:microsoft.com/office/officeart/2005/8/layout/chevron2"/>
    <dgm:cxn modelId="{2A90EC80-BB1C-4E43-9793-BC84DB46B94E}" type="presParOf" srcId="{F09A1445-B1F3-4952-86CF-4172D6D8DB9A}" destId="{391C8B41-0C63-41BF-96C0-E753452B1004}" srcOrd="5" destOrd="0" presId="urn:microsoft.com/office/officeart/2005/8/layout/chevron2"/>
    <dgm:cxn modelId="{AB46D01C-CEDD-4AFB-BCF7-C5C0594ECF97}" type="presParOf" srcId="{F09A1445-B1F3-4952-86CF-4172D6D8DB9A}" destId="{A3730922-8DF8-4A83-9F85-6892120FB428}" srcOrd="6" destOrd="0" presId="urn:microsoft.com/office/officeart/2005/8/layout/chevron2"/>
    <dgm:cxn modelId="{970206B1-A46C-405D-B059-1716F7BA01A1}" type="presParOf" srcId="{A3730922-8DF8-4A83-9F85-6892120FB428}" destId="{239FF3DA-3A68-4DA8-9AD5-3DE7E4B940C5}" srcOrd="0" destOrd="0" presId="urn:microsoft.com/office/officeart/2005/8/layout/chevron2"/>
    <dgm:cxn modelId="{9E3EED92-E0C0-4DD5-A659-723B35F60720}" type="presParOf" srcId="{A3730922-8DF8-4A83-9F85-6892120FB428}" destId="{79E75D2F-7D29-4A83-8092-C6B40531A1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8090-D6F9-4192-9594-087318364737}">
      <dsp:nvSpPr>
        <dsp:cNvPr id="0" name=""/>
        <dsp:cNvSpPr/>
      </dsp:nvSpPr>
      <dsp:spPr>
        <a:xfrm rot="5400000">
          <a:off x="-190316" y="193889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Executive</a:t>
          </a:r>
        </a:p>
      </dsp:txBody>
      <dsp:txXfrm rot="-5400000">
        <a:off x="0" y="447644"/>
        <a:ext cx="888142" cy="380632"/>
      </dsp:txXfrm>
    </dsp:sp>
    <dsp:sp modelId="{3E315974-40B5-4072-A077-F83594AA872E}">
      <dsp:nvSpPr>
        <dsp:cNvPr id="0" name=""/>
        <dsp:cNvSpPr/>
      </dsp:nvSpPr>
      <dsp:spPr>
        <a:xfrm rot="5400000">
          <a:off x="1755744" y="-864028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Vision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Mission</a:t>
          </a:r>
        </a:p>
      </dsp:txBody>
      <dsp:txXfrm rot="-5400000">
        <a:off x="888143" y="43832"/>
        <a:ext cx="2519648" cy="744185"/>
      </dsp:txXfrm>
    </dsp:sp>
    <dsp:sp modelId="{9F38DDD1-B065-479C-823C-5E1F8E78F8F4}">
      <dsp:nvSpPr>
        <dsp:cNvPr id="0" name=""/>
        <dsp:cNvSpPr/>
      </dsp:nvSpPr>
      <dsp:spPr>
        <a:xfrm rot="5400000">
          <a:off x="-190316" y="1298403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Incremental steps</a:t>
          </a:r>
        </a:p>
      </dsp:txBody>
      <dsp:txXfrm rot="-5400000">
        <a:off x="0" y="1552158"/>
        <a:ext cx="888142" cy="380632"/>
      </dsp:txXfrm>
    </dsp:sp>
    <dsp:sp modelId="{206728D0-EA33-421D-AA26-EC2B4055BB3C}">
      <dsp:nvSpPr>
        <dsp:cNvPr id="0" name=""/>
        <dsp:cNvSpPr/>
      </dsp:nvSpPr>
      <dsp:spPr>
        <a:xfrm rot="5400000">
          <a:off x="1755744" y="240484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Goals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Objectives</a:t>
          </a:r>
        </a:p>
      </dsp:txBody>
      <dsp:txXfrm rot="-5400000">
        <a:off x="888143" y="1148345"/>
        <a:ext cx="2519648" cy="744185"/>
      </dsp:txXfrm>
    </dsp:sp>
    <dsp:sp modelId="{DA09660A-BC54-4C4F-81C1-0098DC30B4EE}">
      <dsp:nvSpPr>
        <dsp:cNvPr id="0" name=""/>
        <dsp:cNvSpPr/>
      </dsp:nvSpPr>
      <dsp:spPr>
        <a:xfrm rot="5400000">
          <a:off x="-190316" y="2402916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Business drivers</a:t>
          </a:r>
        </a:p>
      </dsp:txBody>
      <dsp:txXfrm rot="-5400000">
        <a:off x="0" y="2656671"/>
        <a:ext cx="888142" cy="380632"/>
      </dsp:txXfrm>
    </dsp:sp>
    <dsp:sp modelId="{656989EE-F0F7-4F01-AB77-F7B94A8DC8FC}">
      <dsp:nvSpPr>
        <dsp:cNvPr id="0" name=""/>
        <dsp:cNvSpPr/>
      </dsp:nvSpPr>
      <dsp:spPr>
        <a:xfrm rot="5400000">
          <a:off x="1755744" y="1344998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Critical success factor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KPI’s		</a:t>
          </a:r>
        </a:p>
      </dsp:txBody>
      <dsp:txXfrm rot="-5400000">
        <a:off x="888143" y="2252859"/>
        <a:ext cx="2519648" cy="744185"/>
      </dsp:txXfrm>
    </dsp:sp>
    <dsp:sp modelId="{239FF3DA-3A68-4DA8-9AD5-3DE7E4B940C5}">
      <dsp:nvSpPr>
        <dsp:cNvPr id="0" name=""/>
        <dsp:cNvSpPr/>
      </dsp:nvSpPr>
      <dsp:spPr>
        <a:xfrm rot="5400000">
          <a:off x="-190316" y="3507429"/>
          <a:ext cx="1268774" cy="8881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Data</a:t>
          </a:r>
        </a:p>
      </dsp:txBody>
      <dsp:txXfrm rot="-5400000">
        <a:off x="0" y="3761184"/>
        <a:ext cx="888142" cy="380632"/>
      </dsp:txXfrm>
    </dsp:sp>
    <dsp:sp modelId="{79E75D2F-7D29-4A83-8092-C6B40531A159}">
      <dsp:nvSpPr>
        <dsp:cNvPr id="0" name=""/>
        <dsp:cNvSpPr/>
      </dsp:nvSpPr>
      <dsp:spPr>
        <a:xfrm rot="5400000">
          <a:off x="1755744" y="2449511"/>
          <a:ext cx="824703" cy="255990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Metrics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Measurements</a:t>
          </a:r>
        </a:p>
      </dsp:txBody>
      <dsp:txXfrm rot="-5400000">
        <a:off x="888143" y="3357372"/>
        <a:ext cx="2519648" cy="74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F11DAED-3948-48DD-B7D2-7F4A16DBE17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9C13CF0-733F-43F4-92CF-6EFBE3D70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9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9384BBF-EA48-47BE-886A-6176A1B21BAE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7CC12E3F-701E-4523-86BF-DE102FD12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3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collage, not a real photograph at</a:t>
            </a:r>
            <a:r>
              <a:rPr lang="en-GB" baseline="0" dirty="0"/>
              <a:t> all; notice the different sizes and perspectives, making it appear everyone is at the same party.  This is an illusion.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ssa ltd 2012</a:t>
            </a:r>
          </a:p>
        </p:txBody>
      </p:sp>
    </p:spTree>
    <p:extLst>
      <p:ext uri="{BB962C8B-B14F-4D97-AF65-F5344CB8AC3E}">
        <p14:creationId xmlns:p14="http://schemas.microsoft.com/office/powerpoint/2010/main" val="203173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74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Measure people – what can you expect?  They will alter their behaviour depending</a:t>
            </a:r>
            <a:r>
              <a:rPr lang="en-GB" baseline="0" dirty="0"/>
              <a:t> on what you measure them on. </a:t>
            </a:r>
          </a:p>
          <a:p>
            <a:r>
              <a:rPr lang="en-GB" baseline="0" dirty="0"/>
              <a:t>Remember, people have values around </a:t>
            </a:r>
          </a:p>
          <a:p>
            <a:r>
              <a:rPr lang="en-GB" baseline="0" dirty="0"/>
              <a:t>To be safe</a:t>
            </a:r>
          </a:p>
          <a:p>
            <a:r>
              <a:rPr lang="en-GB" baseline="0" dirty="0"/>
              <a:t>To be valued</a:t>
            </a:r>
          </a:p>
          <a:p>
            <a:r>
              <a:rPr lang="en-GB" baseline="0" dirty="0"/>
              <a:t>To be in control</a:t>
            </a:r>
          </a:p>
          <a:p>
            <a:r>
              <a:rPr lang="en-GB" baseline="0" dirty="0"/>
              <a:t>To have a sense of identity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ssa ltd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3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Bad</a:t>
            </a:r>
            <a:r>
              <a:rPr lang="en-GB" baseline="0" dirty="0"/>
              <a:t> reporting habits – churning out the same reports and letting the numbers speak for themselves.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ssa ltd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5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66763"/>
            <a:ext cx="5865813" cy="43989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3306" y="5333331"/>
            <a:ext cx="6469081" cy="4781761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>
                <a:latin typeface="+mn-lt"/>
              </a:rPr>
              <a:t>300 – seconds on average talk time (5 minutes)</a:t>
            </a:r>
          </a:p>
          <a:p>
            <a:pPr eaLnBrk="1" hangingPunct="1"/>
            <a:r>
              <a:rPr lang="en-GB" dirty="0">
                <a:latin typeface="+mn-lt"/>
              </a:rPr>
              <a:t>£4-5 average cost per call from SDI’s benchmark survey 2011</a:t>
            </a:r>
          </a:p>
          <a:p>
            <a:pPr eaLnBrk="1" hangingPunct="1"/>
            <a:r>
              <a:rPr lang="en-GB" dirty="0">
                <a:latin typeface="+mn-lt"/>
              </a:rPr>
              <a:t>21-40 hours – induction training for new SDA’s</a:t>
            </a:r>
          </a:p>
          <a:p>
            <a:pPr eaLnBrk="1" hangingPunct="1"/>
            <a:r>
              <a:rPr lang="en-GB" dirty="0">
                <a:latin typeface="+mn-lt"/>
              </a:rPr>
              <a:t>&lt;10 hours – training existing staff</a:t>
            </a:r>
          </a:p>
          <a:p>
            <a:pPr eaLnBrk="1" hangingPunct="1"/>
            <a:r>
              <a:rPr lang="en-GB" dirty="0">
                <a:latin typeface="+mn-lt"/>
              </a:rPr>
              <a:t>26-40 hours – time spent on training an SDA already in the job (3-5 days, 25% responding)</a:t>
            </a:r>
          </a:p>
          <a:p>
            <a:pPr eaLnBrk="1" hangingPunct="1"/>
            <a:r>
              <a:rPr lang="en-GB" dirty="0">
                <a:latin typeface="+mn-lt"/>
              </a:rPr>
              <a:t>1988 year HUG (SDI) first appeared</a:t>
            </a:r>
          </a:p>
          <a:p>
            <a:pPr eaLnBrk="1" hangingPunct="1"/>
            <a:r>
              <a:rPr lang="en-GB" dirty="0">
                <a:latin typeface="+mn-lt"/>
              </a:rPr>
              <a:t>52.9% average SDA utilisation</a:t>
            </a:r>
          </a:p>
          <a:p>
            <a:pPr eaLnBrk="1" hangingPunct="1"/>
            <a:r>
              <a:rPr lang="en-GB" dirty="0">
                <a:latin typeface="+mn-lt"/>
              </a:rPr>
              <a:t>£22725 – SD supervisor average salary in 2011</a:t>
            </a:r>
          </a:p>
          <a:p>
            <a:pPr eaLnBrk="1" hangingPunct="1"/>
            <a:r>
              <a:rPr lang="en-GB" dirty="0">
                <a:latin typeface="+mn-lt"/>
              </a:rPr>
              <a:t>65% intend to take ITIL </a:t>
            </a:r>
            <a:r>
              <a:rPr lang="en-GB" dirty="0" err="1">
                <a:latin typeface="+mn-lt"/>
              </a:rPr>
              <a:t>ITIL</a:t>
            </a:r>
            <a:r>
              <a:rPr lang="en-GB" dirty="0">
                <a:latin typeface="+mn-lt"/>
              </a:rPr>
              <a:t> understanding</a:t>
            </a:r>
          </a:p>
          <a:p>
            <a:pPr eaLnBrk="1" hangingPunct="1"/>
            <a:r>
              <a:rPr lang="en-GB" dirty="0">
                <a:latin typeface="+mn-lt"/>
              </a:rPr>
              <a:t>£37,500 starting salary of an SDM</a:t>
            </a:r>
          </a:p>
          <a:p>
            <a:pPr eaLnBrk="1" hangingPunct="1"/>
            <a:r>
              <a:rPr lang="en-GB" dirty="0">
                <a:latin typeface="+mn-lt"/>
              </a:rPr>
              <a:t>10% of SD’s who say they do nothing with info from customer satisfaction surveys</a:t>
            </a:r>
          </a:p>
          <a:p>
            <a:pPr eaLnBrk="1" hangingPunct="1"/>
            <a:r>
              <a:rPr lang="en-GB" dirty="0">
                <a:latin typeface="+mn-lt"/>
              </a:rPr>
              <a:t>61-70% average first time fix rate</a:t>
            </a:r>
          </a:p>
          <a:p>
            <a:pPr eaLnBrk="1" hangingPunct="1"/>
            <a:r>
              <a:rPr lang="en-GB" dirty="0">
                <a:latin typeface="+mn-lt"/>
              </a:rPr>
              <a:t>1001-2000 number of incidents logged monthly</a:t>
            </a:r>
          </a:p>
          <a:p>
            <a:pPr eaLnBrk="1" hangingPunct="1"/>
            <a:r>
              <a:rPr lang="en-GB" dirty="0">
                <a:latin typeface="+mn-lt"/>
              </a:rPr>
              <a:t>46% require management theory, process, procedure and metrics to progress your career (includes leadership)</a:t>
            </a:r>
          </a:p>
          <a:p>
            <a:pPr eaLnBrk="1" hangingPunct="1"/>
            <a:endParaRPr lang="en-GB" dirty="0">
              <a:latin typeface="+mn-lt"/>
            </a:endParaRP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5205834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100"/>
            </a:lvl1pPr>
          </a:lstStyle>
          <a:p>
            <a:r>
              <a:rPr lang="en-GB" dirty="0"/>
              <a:t>Metrics and Reporting v3.1                         	© SSA Ltd 2013</a:t>
            </a:r>
          </a:p>
          <a:p>
            <a:endParaRPr lang="en-GB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5"/>
          </p:nvPr>
        </p:nvSpPr>
        <p:spPr>
          <a:xfrm>
            <a:off x="5421858" y="9723438"/>
            <a:ext cx="1653761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100"/>
            </a:lvl1pPr>
          </a:lstStyle>
          <a:p>
            <a:fld id="{CB5F735D-F185-49E7-8944-C0F5AF7FD8C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0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9750" y="749300"/>
            <a:ext cx="5564188" cy="4173538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7860" y="9495700"/>
            <a:ext cx="2974876" cy="499180"/>
          </a:xfrm>
          <a:prstGeom prst="rect">
            <a:avLst/>
          </a:prstGeom>
          <a:noFill/>
        </p:spPr>
        <p:txBody>
          <a:bodyPr lIns="92873" tIns="46435" rIns="92873" bIns="46435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54588" indent="-290226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60904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25265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89628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53990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018351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82713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47074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94F90DA-FCF7-4899-B772-65545C2AFDB2}" type="slidenum">
              <a:rPr lang="en-GB" sz="1200"/>
              <a:pPr/>
              <a:t>38</a:t>
            </a:fld>
            <a:endParaRPr lang="en-GB" sz="1200"/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>
          <a:xfrm>
            <a:off x="3887860" y="3"/>
            <a:ext cx="2974876" cy="499180"/>
          </a:xfrm>
          <a:prstGeom prst="rect">
            <a:avLst/>
          </a:prstGeom>
          <a:noFill/>
        </p:spPr>
        <p:txBody>
          <a:bodyPr lIns="92873" tIns="46435" rIns="92873" bIns="46435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54588" indent="-290226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60904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25265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89628" indent="-232181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53990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018351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82713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47074" indent="-2321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E23C6CE-9553-4512-A3AD-657C623B5E75}" type="datetime1">
              <a:rPr lang="en-US" sz="1200"/>
              <a:pPr/>
              <a:t>6/22/2017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 understand</a:t>
            </a:r>
            <a:r>
              <a:rPr lang="en-GB" b="1" baseline="0" dirty="0"/>
              <a:t> </a:t>
            </a:r>
            <a:r>
              <a:rPr lang="en-GB" b="1" dirty="0"/>
              <a:t>what’s good and what’s not:</a:t>
            </a:r>
            <a:r>
              <a:rPr lang="en-GB" b="1" baseline="0" dirty="0"/>
              <a:t>  </a:t>
            </a:r>
            <a:endParaRPr lang="en-GB" b="1" dirty="0"/>
          </a:p>
          <a:p>
            <a:r>
              <a:rPr lang="en-GB" dirty="0"/>
              <a:t>With repetitive, familiar and well documented</a:t>
            </a:r>
            <a:r>
              <a:rPr lang="en-GB" baseline="0" dirty="0"/>
              <a:t> incidents we can typically deliver </a:t>
            </a:r>
            <a:r>
              <a:rPr lang="en-GB" dirty="0"/>
              <a:t>rapid, consistent fixes and meet this goal, which is good.   But - frequently recurring incidents are disruptive and reduce customer productivity. Measuring</a:t>
            </a:r>
            <a:r>
              <a:rPr lang="en-GB" baseline="0" dirty="0"/>
              <a:t> alone doesn’t change this; using insight to understand what’s happening shows us where to focus. 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To</a:t>
            </a:r>
            <a:r>
              <a:rPr lang="en-GB" b="1" baseline="0" dirty="0"/>
              <a:t> provide management information for decision making: </a:t>
            </a:r>
          </a:p>
          <a:p>
            <a:r>
              <a:rPr lang="en-GB" dirty="0"/>
              <a:t>Using facts and accurate data presented in a relevant and meaningful way supports business decisions.</a:t>
            </a:r>
          </a:p>
          <a:p>
            <a:endParaRPr lang="en-GB" dirty="0"/>
          </a:p>
          <a:p>
            <a:r>
              <a:rPr lang="en-GB" b="1" dirty="0"/>
              <a:t>To influence behaviour:</a:t>
            </a:r>
          </a:p>
          <a:p>
            <a:r>
              <a:rPr lang="en-GB" dirty="0"/>
              <a:t>Balance each measurement with a corresponding quality measure </a:t>
            </a:r>
            <a:r>
              <a:rPr lang="en-GB" dirty="0" err="1"/>
              <a:t>eg</a:t>
            </a:r>
            <a:r>
              <a:rPr lang="en-GB" dirty="0"/>
              <a:t>, quantity</a:t>
            </a:r>
            <a:r>
              <a:rPr lang="en-GB" baseline="0" dirty="0"/>
              <a:t> </a:t>
            </a:r>
            <a:r>
              <a:rPr lang="en-GB" dirty="0"/>
              <a:t>of calls taken against number of calls closed</a:t>
            </a:r>
            <a:r>
              <a:rPr lang="en-GB" baseline="0" dirty="0"/>
              <a:t>; </a:t>
            </a:r>
            <a:r>
              <a:rPr lang="en-GB" dirty="0"/>
              <a:t>calls closed within SLA; calls closed at first contact and customer satisfaction scores relating to each.  </a:t>
            </a:r>
          </a:p>
          <a:p>
            <a:endParaRPr lang="en-GB" dirty="0"/>
          </a:p>
          <a:p>
            <a:r>
              <a:rPr lang="en-GB" b="1" dirty="0"/>
              <a:t>To improve resource management:</a:t>
            </a:r>
          </a:p>
          <a:p>
            <a:r>
              <a:rPr lang="en-GB" dirty="0"/>
              <a:t>Use historic patterns to predict future requirements and so you can plan for best use of resources.  </a:t>
            </a:r>
          </a:p>
          <a:p>
            <a:endParaRPr lang="en-GB" dirty="0"/>
          </a:p>
          <a:p>
            <a:r>
              <a:rPr lang="en-GB" b="1" dirty="0"/>
              <a:t>To improve speed and productivity:</a:t>
            </a:r>
          </a:p>
          <a:p>
            <a:r>
              <a:rPr lang="en-GB" dirty="0"/>
              <a:t>How fast you want something is not the same as how fast you need it. </a:t>
            </a:r>
            <a:r>
              <a:rPr lang="en-GB" baseline="0" dirty="0"/>
              <a:t>Find out the need for speed.  Does the customer need all calls answered in 12 seconds, if you answered within 45 seconds increased productivity may result. </a:t>
            </a:r>
            <a:r>
              <a:rPr lang="en-GB" dirty="0"/>
              <a:t>Productivity improves with efficient and effective </a:t>
            </a:r>
            <a:r>
              <a:rPr lang="en-GB" baseline="0" dirty="0"/>
              <a:t>processes – measure process efficiency to identify potential improvements.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21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dirty="0">
                <a:latin typeface="+mn-lt"/>
              </a:rPr>
              <a:t>Metrics</a:t>
            </a:r>
            <a:r>
              <a:rPr lang="en-GB" dirty="0">
                <a:latin typeface="+mn-lt"/>
              </a:rPr>
              <a:t>: measurements which are taken and reported on for a </a:t>
            </a:r>
            <a:r>
              <a:rPr lang="en-US" dirty="0">
                <a:latin typeface="+mn-lt"/>
              </a:rPr>
              <a:t>specific</a:t>
            </a:r>
            <a:r>
              <a:rPr lang="en-GB" dirty="0">
                <a:latin typeface="+mn-lt"/>
              </a:rPr>
              <a:t> purpose or reason; usually to develop insight into the thing you are measuring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GB" b="1" dirty="0">
                <a:latin typeface="+mn-lt"/>
              </a:rPr>
              <a:t>Measurements</a:t>
            </a:r>
            <a:r>
              <a:rPr lang="en-GB" dirty="0">
                <a:latin typeface="+mn-lt"/>
              </a:rPr>
              <a:t>: detailed dimensions, extent and size of something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GB" b="1" dirty="0">
                <a:latin typeface="+mn-lt"/>
              </a:rPr>
              <a:t>Reporting:	</a:t>
            </a:r>
            <a:r>
              <a:rPr lang="en-GB" dirty="0">
                <a:latin typeface="+mn-lt"/>
              </a:rPr>
              <a:t>presenting metrics with supporting information so the context is clearly understood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GB" b="1" dirty="0">
                <a:latin typeface="+mn-lt"/>
              </a:rPr>
              <a:t>Management </a:t>
            </a:r>
            <a:r>
              <a:rPr lang="en-US" b="1" dirty="0">
                <a:latin typeface="+mn-lt"/>
              </a:rPr>
              <a:t>Information (MI)</a:t>
            </a:r>
            <a:r>
              <a:rPr lang="en-GB" b="1" dirty="0">
                <a:latin typeface="+mn-lt"/>
              </a:rPr>
              <a:t>: </a:t>
            </a:r>
            <a:r>
              <a:rPr lang="en-GB" dirty="0">
                <a:latin typeface="+mn-lt"/>
              </a:rPr>
              <a:t>presenting metrics in a relevant and understandable way, for the primary purpose of business planning and directional activities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US" b="1" dirty="0">
                <a:latin typeface="+mn-lt"/>
              </a:rPr>
              <a:t>SDA: </a:t>
            </a:r>
            <a:r>
              <a:rPr lang="en-GB" dirty="0">
                <a:latin typeface="+mn-lt"/>
              </a:rPr>
              <a:t>Service Desk Analyst, as defined by the Service Desk Institute.</a:t>
            </a:r>
          </a:p>
          <a:p>
            <a:r>
              <a:rPr lang="en-GB" dirty="0">
                <a:latin typeface="+mn-lt"/>
              </a:rPr>
              <a:t> </a:t>
            </a:r>
          </a:p>
          <a:p>
            <a:pPr lvl="0"/>
            <a:r>
              <a:rPr lang="en-US" b="1" dirty="0">
                <a:latin typeface="+mn-lt"/>
              </a:rPr>
              <a:t>Business Information or Business Intelligence (BI):</a:t>
            </a:r>
            <a:r>
              <a:rPr lang="en-GB" dirty="0">
                <a:latin typeface="+mn-lt"/>
              </a:rPr>
              <a:t> Computer-based techniques used to analyse business data such as reporting, online analytical processing, analytics, data mining, business performance management, benchmarking, text mining, and predictive analytics.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51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 the three</a:t>
            </a:r>
            <a:r>
              <a:rPr lang="en-GB" baseline="0" dirty="0"/>
              <a:t> rules of measurement to ensure you always have useful information available. </a:t>
            </a:r>
          </a:p>
          <a:p>
            <a:endParaRPr lang="en-GB" baseline="0" dirty="0"/>
          </a:p>
          <a:p>
            <a:r>
              <a:rPr lang="en-GB" dirty="0"/>
              <a:t>Link to the bottom line:</a:t>
            </a:r>
          </a:p>
          <a:p>
            <a:r>
              <a:rPr lang="en-GB" dirty="0"/>
              <a:t>Make sure your measurements and metrics can be seen and are related to the financial business outcomes required by the organisation.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Link to corporate objectives:</a:t>
            </a:r>
          </a:p>
          <a:p>
            <a:r>
              <a:rPr lang="en-GB" dirty="0"/>
              <a:t>Keep all your measurements focussed on what the business believes in, know your organisations vision and constantly relate your performance back to the delivery and support of that vision.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Be forward looking:</a:t>
            </a:r>
          </a:p>
          <a:p>
            <a:r>
              <a:rPr lang="en-GB" dirty="0"/>
              <a:t>Actively seek business improvements, financial gain and efficiency gains in areas which are translated into business improvement. </a:t>
            </a:r>
          </a:p>
          <a:p>
            <a:endParaRPr lang="en-GB" dirty="0"/>
          </a:p>
          <a:p>
            <a:pPr marL="188627" indent="-188627">
              <a:buFont typeface="Arial" panose="020B0604020202020204" pitchFamily="34" charset="0"/>
              <a:buChar char="•"/>
            </a:pPr>
            <a:r>
              <a:rPr lang="en-GB" dirty="0"/>
              <a:t>Take control of the measuring process – deliver what’s requested but make sure you add value through additional commentary and suggesting solutions and alternative options. </a:t>
            </a:r>
          </a:p>
          <a:p>
            <a:pPr marL="188627" indent="-188627">
              <a:buFont typeface="Arial" panose="020B0604020202020204" pitchFamily="34" charset="0"/>
              <a:buChar char="•"/>
            </a:pPr>
            <a:r>
              <a:rPr lang="en-GB" dirty="0"/>
              <a:t>Take the initiative by framing measurements relevantly</a:t>
            </a:r>
          </a:p>
          <a:p>
            <a:pPr marL="188627" indent="-188627">
              <a:buFont typeface="Arial" panose="020B0604020202020204" pitchFamily="34" charset="0"/>
              <a:buChar char="•"/>
            </a:pPr>
            <a:r>
              <a:rPr lang="en-GB" dirty="0"/>
              <a:t>Explain what you do at every opportunity. You have to ensure the business is constantly reminded and aware of the value you offer through your Service Desk.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goal is always aspirational.  It should reflect organisational vision.  Once a goal is achieved it</a:t>
            </a:r>
            <a:r>
              <a:rPr lang="en-GB" baseline="0" dirty="0"/>
              <a:t> </a:t>
            </a:r>
            <a:r>
              <a:rPr lang="en-GB" dirty="0"/>
              <a:t>needs to be maintained at that level, or a new goal must be set.  </a:t>
            </a:r>
          </a:p>
          <a:p>
            <a:endParaRPr lang="en-GB" dirty="0"/>
          </a:p>
          <a:p>
            <a:r>
              <a:rPr lang="en-GB" dirty="0"/>
              <a:t>Objectives state how the goal will be met.  They should be SMART (specific, measurable, attainable, relevant and timely).</a:t>
            </a:r>
          </a:p>
          <a:p>
            <a:endParaRPr lang="en-GB" dirty="0"/>
          </a:p>
          <a:p>
            <a:r>
              <a:rPr lang="en-GB" dirty="0"/>
              <a:t>Targets are smaller, shorter ambitions which are likely to be achieved when a specific plan or route is followed.  A target is usually phrased as a percentage of a goal, </a:t>
            </a:r>
            <a:r>
              <a:rPr lang="en-GB" dirty="0" err="1"/>
              <a:t>ie</a:t>
            </a:r>
            <a:r>
              <a:rPr lang="en-GB" dirty="0"/>
              <a:t>, 80% of calls will be answered within 12 seconds. Targets </a:t>
            </a:r>
            <a:r>
              <a:rPr lang="en-GB" baseline="0" dirty="0"/>
              <a:t>achieved consistently </a:t>
            </a:r>
            <a:r>
              <a:rPr lang="en-GB" dirty="0"/>
              <a:t>show you are trending towards the goal. </a:t>
            </a:r>
          </a:p>
          <a:p>
            <a:endParaRPr lang="en-GB" dirty="0"/>
          </a:p>
          <a:p>
            <a:r>
              <a:rPr lang="en-GB" dirty="0"/>
              <a:t>The goal of answering every incoming call in 12 seconds is aspirational.  Setting</a:t>
            </a:r>
            <a:r>
              <a:rPr lang="en-GB" baseline="0" dirty="0"/>
              <a:t> a </a:t>
            </a:r>
            <a:r>
              <a:rPr lang="en-GB" dirty="0"/>
              <a:t>target to answer a high proportion (say 80%) of calls within this focuses efforts on learning how to achieve</a:t>
            </a:r>
            <a:r>
              <a:rPr lang="en-GB" baseline="0" dirty="0"/>
              <a:t> </a:t>
            </a:r>
            <a:r>
              <a:rPr lang="en-GB" dirty="0"/>
              <a:t>the target consistently until the target</a:t>
            </a:r>
            <a:r>
              <a:rPr lang="en-GB" baseline="0" dirty="0"/>
              <a:t> is </a:t>
            </a:r>
            <a:r>
              <a:rPr lang="en-GB" dirty="0"/>
              <a:t>exceeded.  Using the trend line is</a:t>
            </a:r>
            <a:r>
              <a:rPr lang="en-GB" baseline="0" dirty="0"/>
              <a:t> a visual indication of </a:t>
            </a:r>
            <a:r>
              <a:rPr lang="en-GB" dirty="0"/>
              <a:t>whether</a:t>
            </a:r>
            <a:r>
              <a:rPr lang="en-GB" baseline="0" dirty="0"/>
              <a:t> or not, </a:t>
            </a:r>
            <a:r>
              <a:rPr lang="en-GB" dirty="0"/>
              <a:t>eventually, you will reach the aspirational goal.  </a:t>
            </a:r>
          </a:p>
          <a:p>
            <a:endParaRPr lang="en-GB" dirty="0"/>
          </a:p>
          <a:p>
            <a:r>
              <a:rPr lang="en-GB" dirty="0"/>
              <a:t>The target and the goal can be reset, with reasons for the goal firmly linked to the organisational needs.  Sometimes targets are over-ambitious and cannot be met, reasons for this need to be understood; </a:t>
            </a:r>
            <a:r>
              <a:rPr lang="en-GB" dirty="0" err="1"/>
              <a:t>eg</a:t>
            </a:r>
            <a:r>
              <a:rPr lang="en-GB" dirty="0"/>
              <a:t>, a move to a new location; introduction of new technology; staffing patterns are altered. </a:t>
            </a:r>
          </a:p>
          <a:p>
            <a:endParaRPr lang="en-GB" dirty="0"/>
          </a:p>
          <a:p>
            <a:r>
              <a:rPr lang="en-GB" dirty="0"/>
              <a:t>Targets should be SMART:  specific, measurable, achievable, realistic and timely.  Goals can be a statement of anything you aspire to, </a:t>
            </a:r>
            <a:r>
              <a:rPr lang="en-GB" dirty="0" err="1"/>
              <a:t>eg</a:t>
            </a:r>
            <a:r>
              <a:rPr lang="en-GB" dirty="0"/>
              <a:t>, to reach world-class SDC standard in four years is a goal, with targets to achieve 2* status at first audit, rising to 4* over the next 2 years by following guidance from the audit report. 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3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481013"/>
            <a:ext cx="5924550" cy="4445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information can we draw from this graph?  What is your possible action as a result of analysing the information? </a:t>
            </a:r>
          </a:p>
          <a:p>
            <a:r>
              <a:rPr lang="en-GB" dirty="0"/>
              <a:t>Answer: the trend is exceeding the target for number of incidents logged by phone.  This trend is not reflecting the target to remain stable at 2000 calls </a:t>
            </a:r>
            <a:r>
              <a:rPr lang="en-GB" dirty="0" err="1"/>
              <a:t>pcm</a:t>
            </a:r>
            <a:r>
              <a:rPr lang="en-GB" dirty="0"/>
              <a:t>.  Incidents logged are causing disruption to productivity and this is undesirable.  </a:t>
            </a:r>
          </a:p>
          <a:p>
            <a:r>
              <a:rPr lang="en-GB" dirty="0"/>
              <a:t>The trend line gives the cue to drill down and search for trends and repeated points of significance.  There are four areas to explore.  </a:t>
            </a:r>
          </a:p>
          <a:p>
            <a:r>
              <a:rPr lang="en-GB" b="1" dirty="0"/>
              <a:t>Process: </a:t>
            </a:r>
          </a:p>
          <a:p>
            <a:r>
              <a:rPr lang="en-GB" dirty="0"/>
              <a:t>Look for processes which are inefficient or not complied with.  Where</a:t>
            </a:r>
            <a:r>
              <a:rPr lang="en-GB" baseline="0" dirty="0"/>
              <a:t> a process or </a:t>
            </a:r>
            <a:r>
              <a:rPr lang="en-GB" dirty="0"/>
              <a:t>service request is out of date or clumsy people</a:t>
            </a:r>
            <a:r>
              <a:rPr lang="en-GB" baseline="0" dirty="0"/>
              <a:t> </a:t>
            </a:r>
            <a:r>
              <a:rPr lang="en-GB" dirty="0"/>
              <a:t>may short-circuit</a:t>
            </a:r>
            <a:r>
              <a:rPr lang="en-GB" baseline="0" dirty="0"/>
              <a:t> </a:t>
            </a:r>
            <a:r>
              <a:rPr lang="en-GB" dirty="0"/>
              <a:t>it to speed things up.  </a:t>
            </a:r>
          </a:p>
          <a:p>
            <a:r>
              <a:rPr lang="en-GB" b="1" dirty="0"/>
              <a:t>Compliance: </a:t>
            </a:r>
          </a:p>
          <a:p>
            <a:r>
              <a:rPr lang="en-GB" dirty="0"/>
              <a:t>Look for tasks carried out haphazardly</a:t>
            </a:r>
            <a:r>
              <a:rPr lang="en-GB" baseline="0" dirty="0"/>
              <a:t> or </a:t>
            </a:r>
            <a:r>
              <a:rPr lang="en-GB" dirty="0"/>
              <a:t>inconsistently, for example new joiners who are handled differently depending on who sets them up.  </a:t>
            </a:r>
          </a:p>
          <a:p>
            <a:r>
              <a:rPr lang="en-GB" b="1" dirty="0"/>
              <a:t>Quality: </a:t>
            </a:r>
          </a:p>
          <a:p>
            <a:r>
              <a:rPr lang="en-GB" dirty="0"/>
              <a:t>Customer satisfaction surveys showing unusual levels of satisfaction with a specific type of service, Analyst or response time. </a:t>
            </a:r>
          </a:p>
          <a:p>
            <a:r>
              <a:rPr lang="en-GB" b="1" dirty="0"/>
              <a:t>Compliments: </a:t>
            </a:r>
          </a:p>
          <a:p>
            <a:r>
              <a:rPr lang="en-GB" dirty="0"/>
              <a:t>When customers report excellent service and are complimentary about your Service Desk staff this represents quality of service.  Drill down to understand why – publicise it –reward and replicate it across other teams.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Metrics and Reporting Manual v3.2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SSA Ltd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7F21-F668-41F6-8B46-D3F2C25C38C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89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49300"/>
            <a:ext cx="5562600" cy="4173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ssa ltd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1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021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54588" indent="-290226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60904" indent="-232181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25265" indent="-232181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89628" indent="-232181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53990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3018351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82713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47074" indent="-232181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00" b="0"/>
              <a:t>Metrics and Report Writing 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1338" y="749300"/>
            <a:ext cx="5562600" cy="417353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89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err="1"/>
              <a:t>Frutiger</a:t>
            </a:r>
            <a:r>
              <a:rPr lang="en-GB" dirty="0"/>
              <a:t> font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frutiger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000" y="549275"/>
            <a:ext cx="7489825" cy="1143000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000" y="1844824"/>
            <a:ext cx="7489581" cy="4392488"/>
          </a:xfrm>
        </p:spPr>
        <p:txBody>
          <a:bodyPr/>
          <a:lstStyle>
            <a:lvl1pPr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723900" indent="-36195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90600" indent="-2667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57300" indent="-266700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514475" indent="-257175"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A748-D74D-49D3-8DA0-EC8B8C1087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619250" y="6453188"/>
            <a:ext cx="2520702" cy="288180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© SSA Ltd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95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4613"/>
            <a:ext cx="845185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08075"/>
            <a:ext cx="7772400" cy="2373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633788"/>
            <a:ext cx="7772400" cy="2373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| Page </a:t>
            </a:r>
            <a:fld id="{4D7088AE-28E8-4F87-9788-76D9A178E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z="1800" dirty="0"/>
              <a:t>©ssa ltd 2014 |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97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953A-7434-D240-A594-B5B3E393F091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99C3-10CE-D142-A964-77F67A5BE8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136887"/>
            <a:ext cx="616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Frutiger 55 Roman"/>
                <a:cs typeface="Frutiger 55 Roman"/>
              </a:rPr>
              <a:t>www.servicedeskinstitute.com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Frutiger 55 Roman"/>
              <a:cs typeface="Frutiger 55 Roman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storey@bcs.org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Metrics Workshop</a:t>
            </a:r>
            <a:br>
              <a:rPr lang="en-GB" dirty="0">
                <a:solidFill>
                  <a:srgbClr val="005596"/>
                </a:solidFill>
              </a:rPr>
            </a:br>
            <a:r>
              <a:rPr lang="en-GB" b="0" dirty="0">
                <a:solidFill>
                  <a:srgbClr val="005596"/>
                </a:solidFill>
              </a:rPr>
              <a:t>21 June 2017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596"/>
                </a:solidFill>
              </a:rPr>
              <a:t>By Susan Storey</a:t>
            </a:r>
            <a:br>
              <a:rPr lang="en-GB" dirty="0">
                <a:solidFill>
                  <a:srgbClr val="005596"/>
                </a:solidFill>
              </a:rPr>
            </a:br>
            <a:r>
              <a:rPr lang="en-GB" dirty="0">
                <a:solidFill>
                  <a:srgbClr val="005596"/>
                </a:solidFill>
              </a:rPr>
              <a:t>SDI Auditor, ITIL Expert, consultant and trainer</a:t>
            </a:r>
          </a:p>
          <a:p>
            <a:endParaRPr lang="en-GB" dirty="0">
              <a:solidFill>
                <a:srgbClr val="00559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37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085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Value to service desk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5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Rules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Link to the bottom line</a:t>
            </a:r>
          </a:p>
          <a:p>
            <a:r>
              <a:rPr lang="en-GB" dirty="0">
                <a:solidFill>
                  <a:srgbClr val="005596"/>
                </a:solidFill>
              </a:rPr>
              <a:t>Link to corporate objectives</a:t>
            </a:r>
          </a:p>
          <a:p>
            <a:r>
              <a:rPr lang="en-GB" dirty="0">
                <a:solidFill>
                  <a:srgbClr val="005596"/>
                </a:solidFill>
              </a:rPr>
              <a:t>Be forward looking</a:t>
            </a:r>
          </a:p>
        </p:txBody>
      </p:sp>
    </p:spTree>
    <p:extLst>
      <p:ext uri="{BB962C8B-B14F-4D97-AF65-F5344CB8AC3E}">
        <p14:creationId xmlns:p14="http://schemas.microsoft.com/office/powerpoint/2010/main" val="173955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Goals, objectives, targets and trending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36812"/>
            <a:ext cx="7489581" cy="4392488"/>
          </a:xfrm>
        </p:spPr>
        <p:txBody>
          <a:bodyPr/>
          <a:lstStyle/>
          <a:p>
            <a:r>
              <a:rPr lang="en-GB" dirty="0">
                <a:solidFill>
                  <a:srgbClr val="005596"/>
                </a:solidFill>
                <a:latin typeface="+mn-lt"/>
              </a:rPr>
              <a:t>Goal – an aspiration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for where you want 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to be</a:t>
            </a:r>
          </a:p>
          <a:p>
            <a:r>
              <a:rPr lang="en-GB" dirty="0">
                <a:solidFill>
                  <a:srgbClr val="005596"/>
                </a:solidFill>
                <a:latin typeface="+mn-lt"/>
              </a:rPr>
              <a:t>Objective – explains 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how the goal will be </a:t>
            </a:r>
            <a:br>
              <a:rPr lang="en-GB" dirty="0">
                <a:solidFill>
                  <a:srgbClr val="005596"/>
                </a:solidFill>
                <a:latin typeface="+mn-lt"/>
              </a:rPr>
            </a:br>
            <a:r>
              <a:rPr lang="en-GB" dirty="0">
                <a:solidFill>
                  <a:srgbClr val="005596"/>
                </a:solidFill>
                <a:latin typeface="+mn-lt"/>
              </a:rPr>
              <a:t>met (SMART)</a:t>
            </a:r>
          </a:p>
          <a:p>
            <a:r>
              <a:rPr lang="en-GB" dirty="0">
                <a:solidFill>
                  <a:srgbClr val="005596"/>
                </a:solidFill>
                <a:latin typeface="+mn-lt"/>
              </a:rPr>
              <a:t>Target – tactical, small attainments towards gradually achieving the goal</a:t>
            </a:r>
          </a:p>
          <a:p>
            <a:r>
              <a:rPr lang="en-GB" dirty="0">
                <a:solidFill>
                  <a:srgbClr val="005596"/>
                </a:solidFill>
                <a:latin typeface="+mn-lt"/>
              </a:rPr>
              <a:t>Trending – a line of best fit on a graph showing the general direction of progress or regress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21196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Using goals, targets and trend lines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98" y="1844675"/>
            <a:ext cx="7098329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0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Common metrics to understand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9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Service Desk Managers measure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ASA (Average Speed to Answer)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ABA (Average Abandon Before Answer)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 (Average Talk Time)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Availability to take incoming calls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call time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FCR (First Contact Resolution)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FLR (First Level Resolution)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 recalls (user calls to chase up)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Calls fixed within SLA</a:t>
            </a:r>
          </a:p>
          <a:p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Calls breaching SLA</a:t>
            </a:r>
          </a:p>
        </p:txBody>
      </p:sp>
    </p:spTree>
    <p:extLst>
      <p:ext uri="{BB962C8B-B14F-4D97-AF65-F5344CB8AC3E}">
        <p14:creationId xmlns:p14="http://schemas.microsoft.com/office/powerpoint/2010/main" val="244710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77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SDI benchmark survey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50434"/>
            <a:ext cx="8229600" cy="22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0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Productivity measures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32773" name="Picture 4" descr="alps-sheep-199046-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69738"/>
            <a:ext cx="7800976" cy="47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6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194" name="Picture 2" descr="alps-sheep-199046-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1" t="51009" r="8545" b="16844"/>
          <a:stretch>
            <a:fillRect/>
          </a:stretch>
        </p:blipFill>
        <p:spPr bwMode="auto">
          <a:xfrm>
            <a:off x="1049544" y="3129807"/>
            <a:ext cx="17256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1"/>
          <p:cNvSpPr>
            <a:spLocks noGrp="1" noChangeArrowheads="1"/>
          </p:cNvSpPr>
          <p:nvPr>
            <p:ph type="title"/>
          </p:nvPr>
        </p:nvSpPr>
        <p:spPr>
          <a:xfrm>
            <a:off x="234950" y="923182"/>
            <a:ext cx="845185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</a:rPr>
              <a:t>Count sheep whilst tending your flock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55894" y="1875682"/>
            <a:ext cx="7366000" cy="942975"/>
            <a:chOff x="1463675" y="2078038"/>
            <a:chExt cx="7366000" cy="942975"/>
          </a:xfrm>
        </p:grpSpPr>
        <p:sp>
          <p:nvSpPr>
            <p:cNvPr id="33805" name="Text Box 14"/>
            <p:cNvSpPr txBox="1">
              <a:spLocks noChangeArrowheads="1"/>
            </p:cNvSpPr>
            <p:nvPr/>
          </p:nvSpPr>
          <p:spPr bwMode="auto">
            <a:xfrm>
              <a:off x="2632075" y="2624138"/>
              <a:ext cx="5676900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(Avg No. of days worked pcm) x (No. of work hrs in day) x (60 mins/hr)</a:t>
              </a:r>
            </a:p>
          </p:txBody>
        </p:sp>
        <p:sp>
          <p:nvSpPr>
            <p:cNvPr id="33806" name="Text Box 15"/>
            <p:cNvSpPr txBox="1">
              <a:spLocks noChangeArrowheads="1"/>
            </p:cNvSpPr>
            <p:nvPr/>
          </p:nvSpPr>
          <p:spPr bwMode="auto">
            <a:xfrm>
              <a:off x="2641600" y="2216150"/>
              <a:ext cx="5376863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(Avg No. of calls handled by SDA pcm) x (Avg call handle time in mins)</a:t>
              </a:r>
            </a:p>
          </p:txBody>
        </p:sp>
        <p:sp>
          <p:nvSpPr>
            <p:cNvPr id="33807" name="Rectangle 19"/>
            <p:cNvSpPr>
              <a:spLocks noChangeArrowheads="1"/>
            </p:cNvSpPr>
            <p:nvPr/>
          </p:nvSpPr>
          <p:spPr bwMode="auto">
            <a:xfrm>
              <a:off x="1463675" y="2078038"/>
              <a:ext cx="7319963" cy="942975"/>
            </a:xfrm>
            <a:prstGeom prst="rect">
              <a:avLst/>
            </a:prstGeom>
            <a:solidFill>
              <a:srgbClr val="9FE8FF">
                <a:alpha val="25098"/>
              </a:srgbClr>
            </a:solidFill>
            <a:ln w="2857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3808" name="Line 13"/>
            <p:cNvSpPr>
              <a:spLocks noChangeShapeType="1"/>
            </p:cNvSpPr>
            <p:nvPr/>
          </p:nvSpPr>
          <p:spPr bwMode="auto">
            <a:xfrm>
              <a:off x="2773363" y="2587625"/>
              <a:ext cx="5033962" cy="11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09" name="Text Box 16"/>
            <p:cNvSpPr txBox="1">
              <a:spLocks noChangeArrowheads="1"/>
            </p:cNvSpPr>
            <p:nvPr/>
          </p:nvSpPr>
          <p:spPr bwMode="auto">
            <a:xfrm>
              <a:off x="1463675" y="2206625"/>
              <a:ext cx="12874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Analyst </a:t>
              </a:r>
              <a:br>
                <a:rPr lang="en-US" altLang="en-US" sz="2000" b="0" dirty="0"/>
              </a:br>
              <a:r>
                <a:rPr lang="en-US" altLang="en-US" sz="2000" b="0" dirty="0" err="1"/>
                <a:t>Utilisation</a:t>
              </a:r>
              <a:endParaRPr lang="en-US" altLang="en-US" sz="2000" b="0" dirty="0"/>
            </a:p>
          </p:txBody>
        </p:sp>
        <p:sp>
          <p:nvSpPr>
            <p:cNvPr id="33810" name="Text Box 17"/>
            <p:cNvSpPr txBox="1">
              <a:spLocks noChangeArrowheads="1"/>
            </p:cNvSpPr>
            <p:nvPr/>
          </p:nvSpPr>
          <p:spPr bwMode="auto">
            <a:xfrm>
              <a:off x="7639050" y="2371725"/>
              <a:ext cx="1190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400" b="0"/>
                <a:t>  = xx%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43194" y="4904632"/>
            <a:ext cx="7388225" cy="942975"/>
            <a:chOff x="1450975" y="5106988"/>
            <a:chExt cx="7388225" cy="942975"/>
          </a:xfrm>
        </p:grpSpPr>
        <p:sp>
          <p:nvSpPr>
            <p:cNvPr id="33799" name="Text Box 5"/>
            <p:cNvSpPr txBox="1">
              <a:spLocks noChangeArrowheads="1"/>
            </p:cNvSpPr>
            <p:nvPr/>
          </p:nvSpPr>
          <p:spPr bwMode="auto">
            <a:xfrm>
              <a:off x="2792413" y="5626100"/>
              <a:ext cx="5332412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(21 working days pcm) x (7.5 work hrs per day) x (60 mins/hr)</a:t>
              </a:r>
            </a:p>
          </p:txBody>
        </p:sp>
        <p:sp>
          <p:nvSpPr>
            <p:cNvPr id="33800" name="Rectangle 10"/>
            <p:cNvSpPr>
              <a:spLocks noChangeArrowheads="1"/>
            </p:cNvSpPr>
            <p:nvPr/>
          </p:nvSpPr>
          <p:spPr bwMode="auto">
            <a:xfrm>
              <a:off x="1450975" y="5106988"/>
              <a:ext cx="7359650" cy="942975"/>
            </a:xfrm>
            <a:prstGeom prst="rect">
              <a:avLst/>
            </a:prstGeom>
            <a:solidFill>
              <a:srgbClr val="9FE8FF">
                <a:alpha val="25098"/>
              </a:srgbClr>
            </a:solidFill>
            <a:ln w="28575" algn="ctr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3801" name="Text Box 6"/>
            <p:cNvSpPr txBox="1">
              <a:spLocks noChangeArrowheads="1"/>
            </p:cNvSpPr>
            <p:nvPr/>
          </p:nvSpPr>
          <p:spPr bwMode="auto">
            <a:xfrm>
              <a:off x="4071938" y="5278438"/>
              <a:ext cx="2465387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300" b="0"/>
                <a:t>(500 calls/pcm) x (10 mins/call)</a:t>
              </a:r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1450975" y="5205788"/>
              <a:ext cx="128746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Analyst </a:t>
              </a:r>
              <a:br>
                <a:rPr lang="en-US" altLang="en-US" sz="2000" b="0" dirty="0"/>
              </a:br>
              <a:r>
                <a:rPr lang="en-US" altLang="en-US" sz="2000" b="0" dirty="0" err="1"/>
                <a:t>Utilisation</a:t>
              </a:r>
              <a:endParaRPr lang="en-US" altLang="en-US" sz="2000" b="0" dirty="0"/>
            </a:p>
          </p:txBody>
        </p:sp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7718425" y="5400675"/>
              <a:ext cx="1120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= 52.9%</a:t>
              </a:r>
            </a:p>
          </p:txBody>
        </p:sp>
        <p:sp>
          <p:nvSpPr>
            <p:cNvPr id="33804" name="Line 20"/>
            <p:cNvSpPr>
              <a:spLocks noChangeShapeType="1"/>
            </p:cNvSpPr>
            <p:nvPr/>
          </p:nvSpPr>
          <p:spPr bwMode="auto">
            <a:xfrm>
              <a:off x="2719388" y="5600700"/>
              <a:ext cx="4884737" cy="11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3956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71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do SDAs do all day?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 and deal with incidents </a:t>
            </a:r>
          </a:p>
          <a:p>
            <a:r>
              <a:rPr lang="en-GB" dirty="0"/>
              <a:t>Log and deal with service requests</a:t>
            </a:r>
          </a:p>
          <a:p>
            <a:r>
              <a:rPr lang="en-GB" dirty="0"/>
              <a:t>And……?</a:t>
            </a:r>
          </a:p>
        </p:txBody>
      </p:sp>
    </p:spTree>
    <p:extLst>
      <p:ext uri="{BB962C8B-B14F-4D97-AF65-F5344CB8AC3E}">
        <p14:creationId xmlns:p14="http://schemas.microsoft.com/office/powerpoint/2010/main" val="30547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Metrics Workshop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6699"/>
                </a:solidFill>
              </a:rPr>
              <a:t>Agenda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10.00 Welcome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10.15-11.00 – Introduction to Service Desk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Overview – definitions explored and jargon explained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The value of metrics to the service desk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Why it’s important to get it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11.00-11.45 - Key Metrics to Understand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11.45-12 noon COFFEE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12.00-12.45 – Best Practice for Key Performance Indicators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12.45-13.45  LUNCH and NETWORKING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13.45-14.30 Practical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14.30-14.50 – Review of workshop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14.50-15.00 – TEA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15.00-15.30 –Andy Parker, </a:t>
            </a:r>
            <a:r>
              <a:rPr lang="en-GB" dirty="0" err="1">
                <a:solidFill>
                  <a:srgbClr val="006699"/>
                </a:solidFill>
              </a:rPr>
              <a:t>Ivanti</a:t>
            </a:r>
            <a:r>
              <a:rPr lang="en-GB" dirty="0">
                <a:solidFill>
                  <a:srgbClr val="006699"/>
                </a:solidFill>
              </a:rPr>
              <a:t> – Do service metrics and quantum mechanics really have anything in common?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15.30-15.45 Action plan and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16.00- CLOSE</a:t>
            </a:r>
          </a:p>
        </p:txBody>
      </p:sp>
    </p:spTree>
    <p:extLst>
      <p:ext uri="{BB962C8B-B14F-4D97-AF65-F5344CB8AC3E}">
        <p14:creationId xmlns:p14="http://schemas.microsoft.com/office/powerpoint/2010/main" val="74594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Possible reasons -low SDA utilisation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GB" altLang="en-US" dirty="0"/>
              <a:t>SDAs working day not wholly allocated to Service Desk</a:t>
            </a:r>
          </a:p>
          <a:p>
            <a:pPr eaLnBrk="1" hangingPunct="1"/>
            <a:r>
              <a:rPr lang="en-GB" altLang="en-US" dirty="0"/>
              <a:t>percentage of work is service requests</a:t>
            </a:r>
          </a:p>
          <a:p>
            <a:pPr eaLnBrk="1" hangingPunct="1"/>
            <a:r>
              <a:rPr lang="en-GB" altLang="en-US" dirty="0"/>
              <a:t>service requests are not logged</a:t>
            </a:r>
          </a:p>
          <a:p>
            <a:pPr eaLnBrk="1" hangingPunct="1"/>
            <a:r>
              <a:rPr lang="en-GB" altLang="en-US" dirty="0"/>
              <a:t>service requests are categorised as incidents</a:t>
            </a:r>
          </a:p>
          <a:p>
            <a:pPr eaLnBrk="1" hangingPunct="1"/>
            <a:r>
              <a:rPr lang="en-GB" altLang="en-US" dirty="0"/>
              <a:t>not all calls are logged</a:t>
            </a:r>
          </a:p>
          <a:p>
            <a:pPr eaLnBrk="1" hangingPunct="1"/>
            <a:r>
              <a:rPr lang="en-GB" altLang="en-US" dirty="0"/>
              <a:t>SDAs are resolvers on 2nd or even 3rd line support</a:t>
            </a:r>
          </a:p>
          <a:p>
            <a:pPr eaLnBrk="1" hangingPunct="1"/>
            <a:r>
              <a:rPr lang="en-GB" altLang="en-US" dirty="0"/>
              <a:t>SDAs time includes roll outs or project work</a:t>
            </a:r>
          </a:p>
          <a:p>
            <a:pPr eaLnBrk="1" hangingPunct="1"/>
            <a:r>
              <a:rPr lang="en-GB" altLang="en-US" dirty="0"/>
              <a:t>SDA is diverted into training new SDAs </a:t>
            </a:r>
          </a:p>
          <a:p>
            <a:pPr eaLnBrk="1" hangingPunct="1"/>
            <a:r>
              <a:rPr lang="en-GB" altLang="en-US" dirty="0"/>
              <a:t>Desk side support included (travel time not)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5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Reasons for reporting on metrics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To drill down into the dashboard.  </a:t>
            </a:r>
          </a:p>
          <a:p>
            <a:r>
              <a:rPr lang="en-GB" dirty="0">
                <a:solidFill>
                  <a:srgbClr val="005596"/>
                </a:solidFill>
              </a:rPr>
              <a:t>To present KPI’s with additional commentary explaining performance highs and lows</a:t>
            </a:r>
          </a:p>
          <a:p>
            <a:r>
              <a:rPr lang="en-GB" dirty="0">
                <a:solidFill>
                  <a:srgbClr val="005596"/>
                </a:solidFill>
              </a:rPr>
              <a:t>To provide insight and understanding</a:t>
            </a:r>
          </a:p>
          <a:p>
            <a:r>
              <a:rPr lang="en-GB" dirty="0">
                <a:solidFill>
                  <a:srgbClr val="005596"/>
                </a:solidFill>
              </a:rPr>
              <a:t>To makes suggestions for improvements and recommend actions</a:t>
            </a:r>
          </a:p>
          <a:p>
            <a:r>
              <a:rPr lang="en-GB" dirty="0">
                <a:solidFill>
                  <a:srgbClr val="005596"/>
                </a:solidFill>
              </a:rPr>
              <a:t>To demonstrate the value of the Service Desk</a:t>
            </a:r>
          </a:p>
          <a:p>
            <a:r>
              <a:rPr lang="en-GB" dirty="0">
                <a:solidFill>
                  <a:srgbClr val="005596"/>
                </a:solidFill>
              </a:rPr>
              <a:t>To make decisions</a:t>
            </a:r>
          </a:p>
          <a:p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4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Best practice for KPIs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38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Key 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5596"/>
                </a:solidFill>
              </a:rPr>
              <a:t>KPI is a collection of metrics used to manage a process, service or activity</a:t>
            </a:r>
          </a:p>
          <a:p>
            <a:r>
              <a:rPr lang="en-GB" dirty="0">
                <a:solidFill>
                  <a:srgbClr val="005596"/>
                </a:solidFill>
              </a:rPr>
              <a:t>Either qualitative or quantitative </a:t>
            </a:r>
          </a:p>
          <a:p>
            <a:r>
              <a:rPr lang="en-GB" dirty="0">
                <a:solidFill>
                  <a:srgbClr val="005596"/>
                </a:solidFill>
              </a:rPr>
              <a:t>KPI categories: 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Compliance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Quality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Performance</a:t>
            </a:r>
          </a:p>
          <a:p>
            <a:pPr lvl="1"/>
            <a:r>
              <a:rPr lang="en-GB" sz="1800" dirty="0">
                <a:solidFill>
                  <a:srgbClr val="005596"/>
                </a:solidFill>
              </a:rPr>
              <a:t>Value</a:t>
            </a:r>
            <a:endParaRPr lang="en-GB" sz="1400" dirty="0">
              <a:solidFill>
                <a:srgbClr val="00559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5534714"/>
              </p:ext>
            </p:extLst>
          </p:nvPr>
        </p:nvGraphicFramePr>
        <p:xfrm>
          <a:off x="5162550" y="1417638"/>
          <a:ext cx="3448050" cy="458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09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Measurement affects behaviour</a:t>
            </a:r>
          </a:p>
        </p:txBody>
      </p:sp>
      <p:graphicFrame>
        <p:nvGraphicFramePr>
          <p:cNvPr id="20503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882201"/>
              </p:ext>
            </p:extLst>
          </p:nvPr>
        </p:nvGraphicFramePr>
        <p:xfrm>
          <a:off x="838200" y="1439863"/>
          <a:ext cx="7772400" cy="4435474"/>
        </p:xfrm>
        <a:graphic>
          <a:graphicData uri="http://schemas.openxmlformats.org/drawingml/2006/table">
            <a:tbl>
              <a:tblPr/>
              <a:tblGrid>
                <a:gridCol w="388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Percentage of calls open longer than one day (monitoring backlog)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Unhappy customers who have waited for resolution. SLAs breached have no ultimate time-frame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Percentage of calls closed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Rushed solutions, likely to be reopened and result in drop in customer satisfaction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SLA targets successful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Forced call closure, using stop the clock, logging user recalls incorrectly as new calls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Most logged per SDA per day</a:t>
                      </a:r>
                    </a:p>
                  </a:txBody>
                  <a:tcPr marL="94890" marR="9489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F0A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Chaotic logging pattern and unsustainable activity, poor attention to customer service mistakes</a:t>
                      </a:r>
                    </a:p>
                  </a:txBody>
                  <a:tcPr marL="94890" marR="9489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5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Customer satisfaction – survey results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234504"/>
              </p:ext>
            </p:extLst>
          </p:nvPr>
        </p:nvGraphicFramePr>
        <p:xfrm>
          <a:off x="838200" y="1108075"/>
          <a:ext cx="7772400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07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Don’t be trapped by data formatting!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815183"/>
              </p:ext>
            </p:extLst>
          </p:nvPr>
        </p:nvGraphicFramePr>
        <p:xfrm>
          <a:off x="838200" y="1108075"/>
          <a:ext cx="7772400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chart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95617" y="2068643"/>
            <a:ext cx="2695517" cy="263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2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Weighted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74277"/>
              </p:ext>
            </p:extLst>
          </p:nvPr>
        </p:nvGraphicFramePr>
        <p:xfrm>
          <a:off x="1079292" y="1139251"/>
          <a:ext cx="7360170" cy="484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32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SDC measurement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 metric needs a SMART target</a:t>
            </a:r>
            <a:endParaRPr lang="en-GB" dirty="0"/>
          </a:p>
          <a:p>
            <a:pPr lvl="0"/>
            <a:r>
              <a:rPr lang="en-US" dirty="0"/>
              <a:t>All metrics should be trended towards goals over </a:t>
            </a:r>
          </a:p>
          <a:p>
            <a:pPr lvl="1"/>
            <a:r>
              <a:rPr lang="en-US" dirty="0"/>
              <a:t>3, 6 and 12 months</a:t>
            </a:r>
            <a:endParaRPr lang="en-GB" dirty="0"/>
          </a:p>
          <a:p>
            <a:pPr lvl="0"/>
            <a:r>
              <a:rPr lang="en-US" dirty="0"/>
              <a:t>All targets should be reviewed at least annually</a:t>
            </a:r>
            <a:endParaRPr lang="en-GB" dirty="0"/>
          </a:p>
          <a:p>
            <a:r>
              <a:rPr lang="en-US" dirty="0"/>
              <a:t>Reporting activities must be undertaken</a:t>
            </a:r>
            <a:endParaRPr lang="en-GB" dirty="0"/>
          </a:p>
          <a:p>
            <a:r>
              <a:rPr lang="en-US" dirty="0"/>
              <a:t>Business related metrics must be in evidence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6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Practical workshop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Insight over mathematics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Your task: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GB" dirty="0"/>
              <a:t>Look at the statistics in front of you.  </a:t>
            </a:r>
          </a:p>
          <a:p>
            <a:pPr marL="57150" indent="0">
              <a:buNone/>
            </a:pPr>
            <a:r>
              <a:rPr lang="en-GB" dirty="0"/>
              <a:t>Depending on your group:</a:t>
            </a:r>
          </a:p>
          <a:p>
            <a:pPr marL="400050"/>
            <a:r>
              <a:rPr lang="en-GB" dirty="0"/>
              <a:t>Record your initial observations</a:t>
            </a:r>
          </a:p>
          <a:p>
            <a:r>
              <a:rPr lang="en-GB" dirty="0"/>
              <a:t>Assess level of quality, compliance, value or performance</a:t>
            </a:r>
          </a:p>
          <a:p>
            <a:r>
              <a:rPr lang="en-GB" dirty="0"/>
              <a:t>Drill down </a:t>
            </a:r>
          </a:p>
          <a:p>
            <a:pPr lvl="1"/>
            <a:r>
              <a:rPr lang="en-GB" dirty="0"/>
              <a:t>Ask as many questions as you like for 3 minutes</a:t>
            </a:r>
          </a:p>
          <a:p>
            <a:r>
              <a:rPr lang="en-GB" dirty="0"/>
              <a:t>Assumptions made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Groups A, B and 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9964" cy="3951288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Group A </a:t>
            </a:r>
            <a:r>
              <a:rPr lang="en-GB" dirty="0"/>
              <a:t>–Service Desk Team</a:t>
            </a:r>
          </a:p>
          <a:p>
            <a:r>
              <a:rPr lang="en-GB" dirty="0">
                <a:solidFill>
                  <a:srgbClr val="FF0000"/>
                </a:solidFill>
              </a:rPr>
              <a:t>Group B </a:t>
            </a:r>
            <a:r>
              <a:rPr lang="en-GB" dirty="0"/>
              <a:t>–Service Desk Manager</a:t>
            </a:r>
          </a:p>
          <a:p>
            <a:r>
              <a:rPr lang="en-GB" dirty="0">
                <a:solidFill>
                  <a:srgbClr val="00B0F0"/>
                </a:solidFill>
              </a:rPr>
              <a:t>Group C </a:t>
            </a:r>
            <a:r>
              <a:rPr lang="en-GB" dirty="0"/>
              <a:t>–non-IT management, Executives and Directors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5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Definitions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Value to Service Desk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Importance of accuracy</a:t>
            </a:r>
          </a:p>
        </p:txBody>
      </p:sp>
    </p:spTree>
    <p:extLst>
      <p:ext uri="{BB962C8B-B14F-4D97-AF65-F5344CB8AC3E}">
        <p14:creationId xmlns:p14="http://schemas.microsoft.com/office/powerpoint/2010/main" val="3916788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239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One measurement, many stories</a:t>
            </a:r>
          </a:p>
        </p:txBody>
      </p:sp>
      <p:sp>
        <p:nvSpPr>
          <p:cNvPr id="16431" name="Rectangle 66"/>
          <p:cNvSpPr>
            <a:spLocks noChangeArrowheads="1"/>
          </p:cNvSpPr>
          <p:nvPr/>
        </p:nvSpPr>
        <p:spPr bwMode="auto">
          <a:xfrm>
            <a:off x="691470" y="3573463"/>
            <a:ext cx="79200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4013" indent="-354013">
              <a:spcBef>
                <a:spcPct val="20000"/>
              </a:spcBef>
              <a:buClr>
                <a:srgbClr val="AF0A00"/>
              </a:buClr>
              <a:buSzPct val="75000"/>
              <a:buFontTx/>
              <a:buAutoNum type="arabicPeriod"/>
            </a:pPr>
            <a:endParaRPr lang="en-GB" sz="2000" dirty="0">
              <a:solidFill>
                <a:srgbClr val="005596"/>
              </a:solidFill>
              <a:latin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59403"/>
              </p:ext>
            </p:extLst>
          </p:nvPr>
        </p:nvGraphicFramePr>
        <p:xfrm>
          <a:off x="457200" y="1602741"/>
          <a:ext cx="8229600" cy="324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4189">
                  <a:extLst>
                    <a:ext uri="{9D8B030D-6E8A-4147-A177-3AD203B41FA5}">
                      <a16:colId xmlns:a16="http://schemas.microsoft.com/office/drawing/2014/main" val="1855301557"/>
                    </a:ext>
                  </a:extLst>
                </a:gridCol>
                <a:gridCol w="1546167">
                  <a:extLst>
                    <a:ext uri="{9D8B030D-6E8A-4147-A177-3AD203B41FA5}">
                      <a16:colId xmlns:a16="http://schemas.microsoft.com/office/drawing/2014/main" val="4106843350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772499454"/>
                    </a:ext>
                  </a:extLst>
                </a:gridCol>
                <a:gridCol w="1446415">
                  <a:extLst>
                    <a:ext uri="{9D8B030D-6E8A-4147-A177-3AD203B41FA5}">
                      <a16:colId xmlns:a16="http://schemas.microsoft.com/office/drawing/2014/main" val="1973706977"/>
                    </a:ext>
                  </a:extLst>
                </a:gridCol>
                <a:gridCol w="1388225">
                  <a:extLst>
                    <a:ext uri="{9D8B030D-6E8A-4147-A177-3AD203B41FA5}">
                      <a16:colId xmlns:a16="http://schemas.microsoft.com/office/drawing/2014/main" val="4021255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Jan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Feb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Mar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Apr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60034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Calls In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600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650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600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610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41667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Calls closed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550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500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570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580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49141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Printer calls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52554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Remote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150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29266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FAQs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20</a:t>
                      </a:r>
                      <a:endParaRPr lang="en-GB" sz="3200" b="0" i="0" u="none" strike="noStrike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u="none" strike="noStrike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30</a:t>
                      </a:r>
                      <a:endParaRPr lang="en-GB" sz="3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340920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Workshop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Group A </a:t>
            </a:r>
            <a:r>
              <a:rPr lang="en-GB" dirty="0"/>
              <a:t>–Service Desk Team</a:t>
            </a:r>
          </a:p>
          <a:p>
            <a:r>
              <a:rPr lang="en-GB" dirty="0">
                <a:solidFill>
                  <a:srgbClr val="FF0000"/>
                </a:solidFill>
              </a:rPr>
              <a:t>Group B </a:t>
            </a:r>
            <a:r>
              <a:rPr lang="en-GB" dirty="0"/>
              <a:t>–Service Desk Manager</a:t>
            </a:r>
          </a:p>
          <a:p>
            <a:r>
              <a:rPr lang="en-GB" dirty="0">
                <a:solidFill>
                  <a:srgbClr val="00B0F0"/>
                </a:solidFill>
              </a:rPr>
              <a:t>Group C </a:t>
            </a:r>
            <a:r>
              <a:rPr lang="en-GB" dirty="0"/>
              <a:t>–non-IT management, Executives and Directors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954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51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What we measured in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21855"/>
            <a:ext cx="8229600" cy="36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51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62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SDI benchmark report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78532" y="2438400"/>
            <a:ext cx="837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30s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24804" y="2438400"/>
            <a:ext cx="1707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£37,500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97313" y="2979738"/>
            <a:ext cx="627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2000" b="1" dirty="0">
                <a:latin typeface="Calibri" pitchFamily="34" charset="0"/>
              </a:rPr>
              <a:t>65%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260602" y="3429000"/>
            <a:ext cx="24536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21-40 hours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068837" y="3833813"/>
            <a:ext cx="1757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2800" b="1" dirty="0">
                <a:latin typeface="Calibri" pitchFamily="34" charset="0"/>
              </a:rPr>
              <a:t>4001-5000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646909" y="2079625"/>
            <a:ext cx="1167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4400" b="1" dirty="0">
                <a:latin typeface="Calibri" pitchFamily="34" charset="0"/>
              </a:rPr>
              <a:t>10%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896381" y="5364163"/>
            <a:ext cx="14991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4400" b="1" dirty="0">
                <a:latin typeface="Calibri" pitchFamily="34" charset="0"/>
              </a:rPr>
              <a:t>£7-£9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343025" y="4811713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1988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599553" y="4554538"/>
            <a:ext cx="17075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3600" b="1" dirty="0">
                <a:latin typeface="Calibri" pitchFamily="34" charset="0"/>
              </a:rPr>
              <a:t>£22,775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446963" y="2349500"/>
            <a:ext cx="971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2000" b="1" dirty="0">
                <a:latin typeface="Calibri" pitchFamily="34" charset="0"/>
              </a:rPr>
              <a:t>61-70%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1679460" y="3789363"/>
            <a:ext cx="1527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b="1" dirty="0">
                <a:latin typeface="Calibri" pitchFamily="34" charset="0"/>
              </a:rPr>
              <a:t>&lt;=10hours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176588" y="4868863"/>
            <a:ext cx="158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sz="4400" b="1" dirty="0">
                <a:latin typeface="Calibri" pitchFamily="34" charset="0"/>
              </a:rPr>
              <a:t>52.9%</a:t>
            </a:r>
            <a:endParaRPr lang="en-US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6 -0.05135 L 0.21754 0.281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680"/>
                            </p:stCondLst>
                            <p:childTnLst>
                              <p:par>
                                <p:cTn id="31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68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18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18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2 -0.02244 L 0.42379 -0.328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30" y="52228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Measures required for SDC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130" y="1355725"/>
            <a:ext cx="4228070" cy="4899025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1600" dirty="0"/>
              <a:t>Business related metrics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Reporting activities (accurate, consistent)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Target alignment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Number of incidents &amp; number of service requests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ATA incidents and ATA service requests (all channels)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ABA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Average time to resolve incidents and fulfil service requests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FCR (Incident and Service Request)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FLR (Incident and service request)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Re-opened incident and service requests rate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Backlog Management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Hierarchic escalations (management)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Functional escalations (re-assignment)</a:t>
            </a:r>
            <a:endParaRPr lang="en-GB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Average resolution time by priority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Average resolution time by incident category and service request type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55725"/>
            <a:ext cx="4182762" cy="489902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16"/>
            </a:pPr>
            <a:r>
              <a:rPr lang="en-US" sz="1500" dirty="0"/>
              <a:t>Comparison of overall service goals to actual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Self-help measured against target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Use and Quality of knowledge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Monitoring incidents caused by failed changes measured against goals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Total cost of service delivery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Average cost per incident and service request (cost per contact)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Average cost per incident and service request by channel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Employee satisfaction feedback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Staff turnover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Unplanned absence days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Periodic customer satisfaction measurement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Event-based customer satisfaction measurement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r>
              <a:rPr lang="en-US" sz="1500" dirty="0"/>
              <a:t>Complaints, suggestions and compliments</a:t>
            </a:r>
            <a:endParaRPr lang="en-GB" sz="1500" dirty="0"/>
          </a:p>
          <a:p>
            <a:pPr>
              <a:buFont typeface="+mj-lt"/>
              <a:buAutoNum type="arabicPeriod" startAt="16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954356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Making sense of data</a:t>
            </a:r>
          </a:p>
        </p:txBody>
      </p:sp>
      <p:sp>
        <p:nvSpPr>
          <p:cNvPr id="38916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949258" name="Picture 10" descr="caution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543050"/>
            <a:ext cx="5561012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60" name="Oval 12"/>
          <p:cNvSpPr>
            <a:spLocks noChangeArrowheads="1"/>
          </p:cNvSpPr>
          <p:nvPr/>
        </p:nvSpPr>
        <p:spPr bwMode="auto">
          <a:xfrm>
            <a:off x="3543300" y="5102225"/>
            <a:ext cx="3048000" cy="8255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5E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5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39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Action plan and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580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Introduction to Service Desk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Overview – definitions and jargon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Value of metrics to the service desk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Why it’s important to get it 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Key Metrics to Understand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Best Practice for Key Performance Indicators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Practical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Review of workshop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Andy Parker - </a:t>
            </a:r>
            <a:r>
              <a:rPr lang="en-GB" dirty="0" err="1">
                <a:solidFill>
                  <a:srgbClr val="006699"/>
                </a:solidFill>
              </a:rPr>
              <a:t>Ivanti</a:t>
            </a:r>
            <a:r>
              <a:rPr lang="en-GB" dirty="0">
                <a:solidFill>
                  <a:srgbClr val="006699"/>
                </a:solidFill>
              </a:rPr>
              <a:t> and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99"/>
                </a:solidFill>
              </a:rPr>
              <a:t>Action plan</a:t>
            </a:r>
            <a:r>
              <a:rPr lang="en-GB">
                <a:solidFill>
                  <a:srgbClr val="006699"/>
                </a:solidFill>
              </a:rPr>
              <a:t>, questions</a:t>
            </a:r>
            <a:endParaRPr lang="en-GB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3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>
                <a:latin typeface="Arial Unicode MS" pitchFamily="34" charset="-128"/>
              </a:rPr>
              <a:t>Thank you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54433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Susan Storey </a:t>
            </a:r>
          </a:p>
          <a:p>
            <a:r>
              <a:rPr lang="en-GB" dirty="0">
                <a:latin typeface="Arial Unicode MS" pitchFamily="34" charset="-128"/>
                <a:hlinkClick r:id="rId3"/>
              </a:rPr>
              <a:t>Susan.storey@bcs.org.uk</a:t>
            </a:r>
            <a:endParaRPr lang="en-GB" dirty="0">
              <a:latin typeface="Arial Unicode MS" pitchFamily="34" charset="-128"/>
            </a:endParaRPr>
          </a:p>
          <a:p>
            <a:r>
              <a:rPr lang="en-GB" sz="2400" dirty="0">
                <a:latin typeface="Arial Unicode MS" pitchFamily="34" charset="-128"/>
              </a:rPr>
              <a:t>07831 576615</a:t>
            </a:r>
          </a:p>
          <a:p>
            <a:endParaRPr lang="en-GB" sz="2400" dirty="0">
              <a:latin typeface="Arial Unicode MS" pitchFamily="34" charset="-128"/>
            </a:endParaRPr>
          </a:p>
          <a:p>
            <a:endParaRPr lang="en-GB" sz="2400" dirty="0">
              <a:latin typeface="Arial Unicode MS" pitchFamily="34" charset="-128"/>
            </a:endParaRPr>
          </a:p>
          <a:p>
            <a:r>
              <a:rPr lang="en-GB" sz="2400" dirty="0">
                <a:latin typeface="Arial Unicode MS" pitchFamily="34" charset="-128"/>
              </a:rPr>
              <a:t>© Susan Storey Associates Limited</a:t>
            </a:r>
          </a:p>
        </p:txBody>
      </p:sp>
    </p:spTree>
    <p:extLst>
      <p:ext uri="{BB962C8B-B14F-4D97-AF65-F5344CB8AC3E}">
        <p14:creationId xmlns:p14="http://schemas.microsoft.com/office/powerpoint/2010/main" val="238148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1278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We like you but we’re not sure why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10" descr="cocktailpartyB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73463"/>
            <a:ext cx="5833973" cy="44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3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Why we measure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5596"/>
                </a:solidFill>
              </a:rPr>
              <a:t>To understand what’s good and what’s not </a:t>
            </a:r>
          </a:p>
          <a:p>
            <a:r>
              <a:rPr lang="en-GB" dirty="0">
                <a:solidFill>
                  <a:srgbClr val="005596"/>
                </a:solidFill>
              </a:rPr>
              <a:t>To provide management information for decision making</a:t>
            </a:r>
          </a:p>
          <a:p>
            <a:r>
              <a:rPr lang="en-GB" dirty="0">
                <a:solidFill>
                  <a:srgbClr val="005596"/>
                </a:solidFill>
              </a:rPr>
              <a:t>To influence behaviour</a:t>
            </a:r>
          </a:p>
          <a:p>
            <a:r>
              <a:rPr lang="en-GB" dirty="0">
                <a:solidFill>
                  <a:srgbClr val="005596"/>
                </a:solidFill>
              </a:rPr>
              <a:t>To improve resource management</a:t>
            </a:r>
          </a:p>
          <a:p>
            <a:r>
              <a:rPr lang="en-GB" dirty="0">
                <a:solidFill>
                  <a:srgbClr val="005596"/>
                </a:solidFill>
              </a:rPr>
              <a:t>To improve speed and productivity</a:t>
            </a:r>
          </a:p>
          <a:p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2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Terms</a:t>
            </a:r>
            <a:r>
              <a:rPr lang="en-GB" dirty="0">
                <a:solidFill>
                  <a:srgbClr val="005596"/>
                </a:solidFill>
              </a:rPr>
              <a:t>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Metrics: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measurements taken for specific reason; usually to develop insight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Measurements: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detailed dimensions, extent and size of something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Reporting: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presenting metrics with supporting information and narrative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Management Information: 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primarily for business planning and decision making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rgbClr val="005596"/>
                </a:solidFill>
                <a:latin typeface="+mn-lt"/>
              </a:rPr>
              <a:t>Business Intelligence:</a:t>
            </a:r>
          </a:p>
          <a:p>
            <a:pPr marL="361950" lvl="1" indent="0">
              <a:buNone/>
            </a:pPr>
            <a:r>
              <a:rPr lang="en-GB" sz="2000" dirty="0">
                <a:solidFill>
                  <a:srgbClr val="005596"/>
                </a:solidFill>
                <a:latin typeface="+mn-lt"/>
              </a:rPr>
              <a:t>computer-based techniques used to analyse business data</a:t>
            </a:r>
          </a:p>
        </p:txBody>
      </p:sp>
    </p:spTree>
    <p:extLst>
      <p:ext uri="{BB962C8B-B14F-4D97-AF65-F5344CB8AC3E}">
        <p14:creationId xmlns:p14="http://schemas.microsoft.com/office/powerpoint/2010/main" val="79659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Metric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000" y="1844824"/>
            <a:ext cx="7640247" cy="4392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support and manage a service, process or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provide accurate, up-to-date and complete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validate management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highlight direction and targets for future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identify complimentary/conflicting priorities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rgbClr val="005596"/>
                </a:solidFill>
                <a:latin typeface="Calibri" panose="020F0502020204030204" pitchFamily="34" charset="0"/>
              </a:rPr>
              <a:t>To ensure adaptability to changing market conditions</a:t>
            </a:r>
          </a:p>
        </p:txBody>
      </p:sp>
    </p:spTree>
    <p:extLst>
      <p:ext uri="{BB962C8B-B14F-4D97-AF65-F5344CB8AC3E}">
        <p14:creationId xmlns:p14="http://schemas.microsoft.com/office/powerpoint/2010/main" val="352166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Help to connect the dots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8" descr="Effects_ConnectD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1"/>
          <a:stretch>
            <a:fillRect/>
          </a:stretch>
        </p:blipFill>
        <p:spPr bwMode="auto">
          <a:xfrm>
            <a:off x="615088" y="1240971"/>
            <a:ext cx="3965646" cy="422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9" descr="Effects_ConnectD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>
            <a:fillRect/>
          </a:stretch>
        </p:blipFill>
        <p:spPr bwMode="auto">
          <a:xfrm>
            <a:off x="4181742" y="1204129"/>
            <a:ext cx="4322505" cy="426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Maths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596"/>
                </a:solidFill>
              </a:rPr>
              <a:t>Mean average - to calculate: add up all the numbers, then divide by how many numbers there are.</a:t>
            </a:r>
          </a:p>
          <a:p>
            <a:r>
              <a:rPr lang="en-GB" dirty="0">
                <a:solidFill>
                  <a:srgbClr val="005596"/>
                </a:solidFill>
              </a:rPr>
              <a:t>Mode – the number which appears most often in a set of numbers.</a:t>
            </a:r>
          </a:p>
          <a:p>
            <a:pPr marL="0" indent="0">
              <a:buNone/>
            </a:pPr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7" y="3983038"/>
            <a:ext cx="2333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1700808"/>
            <a:ext cx="2505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2424</Words>
  <Application>Microsoft Office PowerPoint</Application>
  <PresentationFormat>On-screen Show (4:3)</PresentationFormat>
  <Paragraphs>385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 Unicode MS</vt:lpstr>
      <vt:lpstr>Arial</vt:lpstr>
      <vt:lpstr>Calibri</vt:lpstr>
      <vt:lpstr>Frutiger 55 Roman</vt:lpstr>
      <vt:lpstr>Times New Roman</vt:lpstr>
      <vt:lpstr>Office Theme</vt:lpstr>
      <vt:lpstr>Metrics Workshop 21 June 2017</vt:lpstr>
      <vt:lpstr>Metrics Workshop</vt:lpstr>
      <vt:lpstr>Overview</vt:lpstr>
      <vt:lpstr>We like you but we’re not sure why ….</vt:lpstr>
      <vt:lpstr>Why we measure</vt:lpstr>
      <vt:lpstr>Terms and definitions</vt:lpstr>
      <vt:lpstr>Metric objectives</vt:lpstr>
      <vt:lpstr>Help to connect the dots</vt:lpstr>
      <vt:lpstr>Maths definitions</vt:lpstr>
      <vt:lpstr>Value to service desk</vt:lpstr>
      <vt:lpstr>Rules of measurement</vt:lpstr>
      <vt:lpstr>Goals, objectives, targets and trending</vt:lpstr>
      <vt:lpstr>Using goals, targets and trend lines</vt:lpstr>
      <vt:lpstr>Common metrics to understand</vt:lpstr>
      <vt:lpstr>What Service Desk Managers measure</vt:lpstr>
      <vt:lpstr>SDI benchmark survey 2015</vt:lpstr>
      <vt:lpstr>Productivity measures</vt:lpstr>
      <vt:lpstr>Count sheep whilst tending your flock</vt:lpstr>
      <vt:lpstr>What do SDAs do all day?</vt:lpstr>
      <vt:lpstr>Possible reasons -low SDA utilisation</vt:lpstr>
      <vt:lpstr>Reasons for reporting on metrics</vt:lpstr>
      <vt:lpstr>Best practice for KPIs</vt:lpstr>
      <vt:lpstr>Key performance indicators</vt:lpstr>
      <vt:lpstr>Measurement affects behaviour</vt:lpstr>
      <vt:lpstr>Customer satisfaction – survey results</vt:lpstr>
      <vt:lpstr>Don’t be trapped by data formatting!</vt:lpstr>
      <vt:lpstr>Weighted scoring</vt:lpstr>
      <vt:lpstr>SDC measurement requirements </vt:lpstr>
      <vt:lpstr>Practical workshop Insight over mathematics</vt:lpstr>
      <vt:lpstr>One measurement, many stories</vt:lpstr>
      <vt:lpstr>Workshop review</vt:lpstr>
      <vt:lpstr>What we measured in 2015</vt:lpstr>
      <vt:lpstr>SDI benchmark report 2015</vt:lpstr>
      <vt:lpstr>Measures required for SDC</vt:lpstr>
      <vt:lpstr>Making sense of data</vt:lpstr>
      <vt:lpstr>Action plan and questions</vt:lpstr>
      <vt:lpstr>Summary</vt:lpstr>
      <vt:lpstr>Thank you</vt:lpstr>
    </vt:vector>
  </TitlesOfParts>
  <Company>Service Desk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Targets that Work 8 October 2014</dc:title>
  <dc:creator>Susan Storey</dc:creator>
  <cp:lastModifiedBy>Sadie Gartell</cp:lastModifiedBy>
  <cp:revision>43</cp:revision>
  <cp:lastPrinted>2017-06-19T11:04:26Z</cp:lastPrinted>
  <dcterms:created xsi:type="dcterms:W3CDTF">2017-04-13T10:39:59Z</dcterms:created>
  <dcterms:modified xsi:type="dcterms:W3CDTF">2017-06-22T08:07:47Z</dcterms:modified>
</cp:coreProperties>
</file>